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97" r:id="rId2"/>
  </p:sldMasterIdLst>
  <p:notesMasterIdLst>
    <p:notesMasterId r:id="rId32"/>
  </p:notesMasterIdLst>
  <p:handoutMasterIdLst>
    <p:handoutMasterId r:id="rId33"/>
  </p:handoutMasterIdLst>
  <p:sldIdLst>
    <p:sldId id="289" r:id="rId3"/>
    <p:sldId id="532" r:id="rId4"/>
    <p:sldId id="1310" r:id="rId5"/>
    <p:sldId id="1382" r:id="rId6"/>
    <p:sldId id="1226" r:id="rId7"/>
    <p:sldId id="1383" r:id="rId8"/>
    <p:sldId id="1373" r:id="rId9"/>
    <p:sldId id="521" r:id="rId10"/>
    <p:sldId id="1374" r:id="rId11"/>
    <p:sldId id="486" r:id="rId12"/>
    <p:sldId id="487" r:id="rId13"/>
    <p:sldId id="510" r:id="rId14"/>
    <p:sldId id="1380" r:id="rId15"/>
    <p:sldId id="509" r:id="rId16"/>
    <p:sldId id="534" r:id="rId17"/>
    <p:sldId id="1376" r:id="rId18"/>
    <p:sldId id="1377" r:id="rId19"/>
    <p:sldId id="1379" r:id="rId20"/>
    <p:sldId id="530" r:id="rId21"/>
    <p:sldId id="529" r:id="rId22"/>
    <p:sldId id="528" r:id="rId23"/>
    <p:sldId id="1381" r:id="rId24"/>
    <p:sldId id="533" r:id="rId25"/>
    <p:sldId id="502" r:id="rId26"/>
    <p:sldId id="523" r:id="rId27"/>
    <p:sldId id="524" r:id="rId28"/>
    <p:sldId id="525" r:id="rId29"/>
    <p:sldId id="1384" r:id="rId30"/>
    <p:sldId id="506" r:id="rId31"/>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9pPr>
  </p:defaultTextStyle>
  <p:extLst>
    <p:ext uri="{EFAFB233-063F-42B5-8137-9DF3F51BA10A}">
      <p15:sldGuideLst xmlns:p15="http://schemas.microsoft.com/office/powerpoint/2012/main">
        <p15:guide id="1" orient="horz" pos="4320" userDrawn="1">
          <p15:clr>
            <a:srgbClr val="A4A3A4"/>
          </p15:clr>
        </p15:guide>
        <p15:guide id="2" pos="111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it Raja" initials="RR" lastIdx="4" clrIdx="0">
    <p:extLst>
      <p:ext uri="{19B8F6BF-5375-455C-9EA6-DF929625EA0E}">
        <p15:presenceInfo xmlns:p15="http://schemas.microsoft.com/office/powerpoint/2012/main" userId="Rohit Raj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854"/>
    <a:srgbClr val="194F90"/>
    <a:srgbClr val="799A05"/>
    <a:srgbClr val="FFC000"/>
    <a:srgbClr val="7F7F7F"/>
    <a:srgbClr val="C1CAA7"/>
    <a:srgbClr val="C0C0C0"/>
    <a:srgbClr val="E6E6E6"/>
    <a:srgbClr val="99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rgbClr val="ACCDC3">
              <a:alpha val="17000"/>
            </a:srgb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rgbClr val="ACCDC3">
                  <a:alpha val="64999"/>
                </a:srgbClr>
              </a:solidFill>
              <a:prstDash val="solid"/>
              <a:miter lim="400000"/>
            </a:ln>
          </a:left>
          <a:right>
            <a:ln w="38100" cap="flat">
              <a:solidFill>
                <a:srgbClr val="ACCDC3">
                  <a:alpha val="64999"/>
                </a:srgbClr>
              </a:solidFill>
              <a:prstDash val="solid"/>
              <a:miter lim="400000"/>
            </a:ln>
          </a:right>
          <a:top>
            <a:ln w="38100" cap="flat">
              <a:solidFill>
                <a:srgbClr val="ACCDC3">
                  <a:alpha val="64999"/>
                </a:srgbClr>
              </a:solidFill>
              <a:prstDash val="solid"/>
              <a:miter lim="400000"/>
            </a:ln>
          </a:top>
          <a:bottom>
            <a:ln w="38100" cap="flat">
              <a:solidFill>
                <a:srgbClr val="ACCDC3">
                  <a:alpha val="64999"/>
                </a:srgbClr>
              </a:solidFill>
              <a:prstDash val="solid"/>
              <a:miter lim="400000"/>
            </a:ln>
          </a:bottom>
          <a:insideH>
            <a:ln w="38100" cap="flat">
              <a:solidFill>
                <a:srgbClr val="ACCDC3">
                  <a:alpha val="64999"/>
                </a:srgbClr>
              </a:solidFill>
              <a:prstDash val="solid"/>
              <a:miter lim="400000"/>
            </a:ln>
          </a:insideH>
          <a:insideV>
            <a:ln w="38100" cap="flat">
              <a:solidFill>
                <a:srgbClr val="ACCDC3">
                  <a:alpha val="64999"/>
                </a:srgbClr>
              </a:solidFill>
              <a:prstDash val="solid"/>
              <a:miter lim="400000"/>
            </a:ln>
          </a:insideV>
        </a:tcBdr>
        <a:fill>
          <a:noFill/>
        </a:fill>
      </a:tcStyle>
    </a:wholeTbl>
    <a:band2H>
      <a:tcTxStyle/>
      <a:tcStyle>
        <a:tcBdr/>
        <a:fill>
          <a:solidFill>
            <a:srgbClr val="ACCDC3">
              <a:alpha val="12000"/>
            </a:srgb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rgbClr val="ACCDC3">
                  <a:alpha val="64999"/>
                </a:srgbClr>
              </a:solidFill>
              <a:prstDash val="solid"/>
              <a:miter lim="400000"/>
            </a:ln>
          </a:top>
          <a:bottom>
            <a:ln w="38100" cap="flat">
              <a:solidFill>
                <a:srgbClr val="ACCDC3">
                  <a:alpha val="64999"/>
                </a:srgbClr>
              </a:solidFill>
              <a:prstDash val="solid"/>
              <a:miter lim="400000"/>
            </a:ln>
          </a:bottom>
          <a:insideH>
            <a:ln w="38100" cap="flat">
              <a:solidFill>
                <a:srgbClr val="ACCDC3">
                  <a:alpha val="64999"/>
                </a:srgbClr>
              </a:solidFill>
              <a:prstDash val="solid"/>
              <a:miter lim="400000"/>
            </a:ln>
          </a:insideH>
          <a:insideV>
            <a:ln w="38100" cap="flat">
              <a:solidFill>
                <a:srgbClr val="ACCDC3">
                  <a:alpha val="64999"/>
                </a:srgb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rgbClr val="ACCDC3">
                  <a:alpha val="64999"/>
                </a:srgbClr>
              </a:solidFill>
              <a:prstDash val="solid"/>
              <a:miter lim="400000"/>
            </a:ln>
          </a:left>
          <a:right>
            <a:ln w="38100" cap="flat">
              <a:solidFill>
                <a:srgbClr val="ACCDC3">
                  <a:alpha val="64999"/>
                </a:srgb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rgbClr val="ACCDC3">
                  <a:alpha val="64999"/>
                </a:srgbClr>
              </a:solidFill>
              <a:prstDash val="solid"/>
              <a:miter lim="400000"/>
            </a:ln>
          </a:insideH>
          <a:insideV>
            <a:ln w="38100" cap="flat">
              <a:solidFill>
                <a:srgbClr val="ACCDC3">
                  <a:alpha val="64999"/>
                </a:srgb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rgbClr val="ACCDC3">
                  <a:alpha val="64999"/>
                </a:srgbClr>
              </a:solidFill>
              <a:prstDash val="solid"/>
              <a:miter lim="400000"/>
            </a:ln>
          </a:left>
          <a:right>
            <a:ln w="38100" cap="flat">
              <a:solidFill>
                <a:srgbClr val="ACCDC3">
                  <a:alpha val="64999"/>
                </a:srgb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rgbClr val="ACCDC3">
                  <a:alpha val="64999"/>
                </a:srgbClr>
              </a:solidFill>
              <a:prstDash val="solid"/>
              <a:miter lim="400000"/>
            </a:ln>
          </a:insideH>
          <a:insideV>
            <a:ln w="38100" cap="flat">
              <a:solidFill>
                <a:srgbClr val="ACCDC3">
                  <a:alpha val="64999"/>
                </a:srgbClr>
              </a:solidFill>
              <a:prstDash val="solid"/>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74" autoAdjust="0"/>
    <p:restoredTop sz="94343" autoAdjust="0"/>
  </p:normalViewPr>
  <p:slideViewPr>
    <p:cSldViewPr snapToGrid="0">
      <p:cViewPr varScale="1">
        <p:scale>
          <a:sx n="56" d="100"/>
          <a:sy n="56" d="100"/>
        </p:scale>
        <p:origin x="936" y="90"/>
      </p:cViewPr>
      <p:guideLst>
        <p:guide orient="horz" pos="4320"/>
        <p:guide pos="1113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1212"/>
    </p:cViewPr>
  </p:sorter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4"/>
              </a:solidFill>
              <a:ln w="19050">
                <a:solidFill>
                  <a:schemeClr val="lt1"/>
                </a:solidFill>
              </a:ln>
              <a:effectLst/>
            </c:spPr>
            <c:extLst>
              <c:ext xmlns:c16="http://schemas.microsoft.com/office/drawing/2014/chart" uri="{C3380CC4-5D6E-409C-BE32-E72D297353CC}">
                <c16:uniqueId val="{00000001-7CEF-4CD0-95E2-0ABF1D22688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7CEF-4CD0-95E2-0ABF1D22688F}"/>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EF-4CD0-95E2-0ABF1D22688F}"/>
                </c:ext>
              </c:extLst>
            </c:dLbl>
            <c:dLbl>
              <c:idx val="1"/>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CEF-4CD0-95E2-0ABF1D22688F}"/>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Preocaot Metals</c:v>
                </c:pt>
                <c:pt idx="1">
                  <c:v>Metal Coatings</c:v>
                </c:pt>
              </c:strCache>
            </c:strRef>
          </c:cat>
          <c:val>
            <c:numRef>
              <c:f>Sheet1!$B$2:$B$3</c:f>
              <c:numCache>
                <c:formatCode>0%</c:formatCode>
                <c:ptCount val="2"/>
                <c:pt idx="0">
                  <c:v>0.56999999999999995</c:v>
                </c:pt>
                <c:pt idx="1">
                  <c:v>0.43</c:v>
                </c:pt>
              </c:numCache>
            </c:numRef>
          </c:val>
          <c:extLst>
            <c:ext xmlns:c16="http://schemas.microsoft.com/office/drawing/2014/chart" uri="{C3380CC4-5D6E-409C-BE32-E72D297353CC}">
              <c16:uniqueId val="{00000000-7CEF-4CD0-95E2-0ABF1D22688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37558493605756"/>
          <c:y val="9.1735458237032802E-2"/>
          <c:w val="0.73543663396560288"/>
          <c:h val="0.81896537171235373"/>
        </c:manualLayout>
      </c:layout>
      <c:doughnutChart>
        <c:varyColors val="1"/>
        <c:ser>
          <c:idx val="0"/>
          <c:order val="0"/>
          <c:tx>
            <c:strRef>
              <c:f>Sheet1!$B$1</c:f>
              <c:strCache>
                <c:ptCount val="1"/>
                <c:pt idx="0">
                  <c:v>EBITDA</c:v>
                </c:pt>
              </c:strCache>
            </c:strRef>
          </c:tx>
          <c:spPr>
            <a:solidFill>
              <a:schemeClr val="accent2"/>
            </a:solidFill>
          </c:spPr>
          <c:explosion val="2"/>
          <c:dPt>
            <c:idx val="0"/>
            <c:bubble3D val="0"/>
            <c:spPr>
              <a:solidFill>
                <a:schemeClr val="accent4"/>
              </a:solidFill>
              <a:ln w="19050">
                <a:solidFill>
                  <a:schemeClr val="lt1"/>
                </a:solidFill>
              </a:ln>
              <a:effectLst/>
            </c:spPr>
            <c:extLst>
              <c:ext xmlns:c16="http://schemas.microsoft.com/office/drawing/2014/chart" uri="{C3380CC4-5D6E-409C-BE32-E72D297353CC}">
                <c16:uniqueId val="{00000001-3E19-40C5-86C5-F89BB9F915F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19-40C5-86C5-F89BB9F915F2}"/>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E19-40C5-86C5-F89BB9F915F2}"/>
                </c:ext>
              </c:extLst>
            </c:dLbl>
            <c:dLbl>
              <c:idx val="1"/>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E19-40C5-86C5-F89BB9F915F2}"/>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Preocaot Metals</c:v>
                </c:pt>
                <c:pt idx="1">
                  <c:v>Metal Coatings</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3E19-40C5-86C5-F89BB9F915F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_("$"* #,##0_);_("$"* \(#,##0\);_("$"* "-"??_);_(@_)</c:formatCode>
                <c:ptCount val="1"/>
                <c:pt idx="0">
                  <c:v>114.7</c:v>
                </c:pt>
              </c:numCache>
            </c:numRef>
          </c:val>
          <c:extLst>
            <c:ext xmlns:c16="http://schemas.microsoft.com/office/drawing/2014/chart" uri="{C3380CC4-5D6E-409C-BE32-E72D297353CC}">
              <c16:uniqueId val="{00000000-6EDA-46F8-8ACC-A76743AEFF21}"/>
            </c:ext>
          </c:extLst>
        </c:ser>
        <c:ser>
          <c:idx val="1"/>
          <c:order val="1"/>
          <c:tx>
            <c:strRef>
              <c:f>Sheet1!$C$1</c:f>
              <c:strCache>
                <c:ptCount val="1"/>
                <c:pt idx="0">
                  <c:v>FY2020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_("$"* #,##0_);_("$"* \(#,##0\);_("$"* "-"??_);_(@_)</c:formatCode>
                <c:ptCount val="1"/>
                <c:pt idx="0">
                  <c:v>138.69999999999999</c:v>
                </c:pt>
              </c:numCache>
            </c:numRef>
          </c:val>
          <c:extLst>
            <c:ext xmlns:c16="http://schemas.microsoft.com/office/drawing/2014/chart" uri="{C3380CC4-5D6E-409C-BE32-E72D297353CC}">
              <c16:uniqueId val="{00000001-6EDA-46F8-8ACC-A76743AEFF21}"/>
            </c:ext>
          </c:extLst>
        </c:ser>
        <c:ser>
          <c:idx val="2"/>
          <c:order val="2"/>
          <c:tx>
            <c:strRef>
              <c:f>Sheet1!$D$1</c:f>
              <c:strCache>
                <c:ptCount val="1"/>
                <c:pt idx="0">
                  <c:v>FY2021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_("$"* #,##0_);_("$"* \(#,##0\);_("$"* "-"??_);_(@_)</c:formatCode>
                <c:ptCount val="1"/>
                <c:pt idx="0">
                  <c:v>123</c:v>
                </c:pt>
              </c:numCache>
            </c:numRef>
          </c:val>
          <c:extLst>
            <c:ext xmlns:c16="http://schemas.microsoft.com/office/drawing/2014/chart" uri="{C3380CC4-5D6E-409C-BE32-E72D297353CC}">
              <c16:uniqueId val="{00000002-6EDA-46F8-8ACC-A76743AEFF21}"/>
            </c:ext>
          </c:extLst>
        </c:ser>
        <c:ser>
          <c:idx val="3"/>
          <c:order val="3"/>
          <c:tx>
            <c:strRef>
              <c:f>Sheet1!$E$1</c:f>
              <c:strCache>
                <c:ptCount val="1"/>
                <c:pt idx="0">
                  <c:v>FY2022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_("$"* #,##0_);_("$"* \(#,##0\);_("$"* "-"??_);_(@_)</c:formatCode>
                <c:ptCount val="1"/>
                <c:pt idx="0">
                  <c:v>159.19999999999999</c:v>
                </c:pt>
              </c:numCache>
            </c:numRef>
          </c:val>
          <c:extLst>
            <c:ext xmlns:c16="http://schemas.microsoft.com/office/drawing/2014/chart" uri="{C3380CC4-5D6E-409C-BE32-E72D297353CC}">
              <c16:uniqueId val="{00000003-6EDA-46F8-8ACC-A76743AEFF21}"/>
            </c:ext>
          </c:extLst>
        </c:ser>
        <c:ser>
          <c:idx val="4"/>
          <c:order val="4"/>
          <c:tx>
            <c:strRef>
              <c:f>Sheet1!$F$1</c:f>
              <c:strCache>
                <c:ptCount val="1"/>
                <c:pt idx="0">
                  <c:v>FY2023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_("$"* #,##0_);_("$"* \(#,##0\);_("$"* "-"??_);_(@_)</c:formatCode>
                <c:ptCount val="1"/>
                <c:pt idx="0">
                  <c:v>189</c:v>
                </c:pt>
              </c:numCache>
            </c:numRef>
          </c:val>
          <c:extLst>
            <c:ext xmlns:c16="http://schemas.microsoft.com/office/drawing/2014/chart" uri="{C3380CC4-5D6E-409C-BE32-E72D297353CC}">
              <c16:uniqueId val="{00000004-6EDA-46F8-8ACC-A76743AEFF21}"/>
            </c:ext>
          </c:extLst>
        </c:ser>
        <c:ser>
          <c:idx val="5"/>
          <c:order val="5"/>
          <c:tx>
            <c:strRef>
              <c:f>Sheet1!$G$1</c:f>
              <c:strCache>
                <c:ptCount val="1"/>
                <c:pt idx="0">
                  <c:v>LTM (Nov)</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Sheet1!$G$2</c:f>
              <c:numCache>
                <c:formatCode>General</c:formatCode>
                <c:ptCount val="1"/>
                <c:pt idx="0">
                  <c:v>193</c:v>
                </c:pt>
              </c:numCache>
            </c:numRef>
          </c:val>
          <c:extLst>
            <c:ext xmlns:c16="http://schemas.microsoft.com/office/drawing/2014/chart" uri="{C3380CC4-5D6E-409C-BE32-E72D297353CC}">
              <c16:uniqueId val="{00000000-35BE-47B0-A787-FEB452703C53}"/>
            </c:ext>
          </c:extLst>
        </c:ser>
        <c:dLbls>
          <c:dLblPos val="outEnd"/>
          <c:showLegendKey val="0"/>
          <c:showVal val="1"/>
          <c:showCatName val="0"/>
          <c:showSerName val="0"/>
          <c:showPercent val="0"/>
          <c:showBubbleSize val="0"/>
        </c:dLbls>
        <c:gapWidth val="219"/>
        <c:overlap val="-27"/>
        <c:axId val="875264464"/>
        <c:axId val="875263984"/>
      </c:barChart>
      <c:catAx>
        <c:axId val="875264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263984"/>
        <c:crosses val="autoZero"/>
        <c:auto val="1"/>
        <c:lblAlgn val="ctr"/>
        <c:lblOffset val="100"/>
        <c:noMultiLvlLbl val="0"/>
      </c:catAx>
      <c:valAx>
        <c:axId val="875263984"/>
        <c:scaling>
          <c:orientation val="minMax"/>
        </c:scaling>
        <c:delete val="1"/>
        <c:axPos val="l"/>
        <c:numFmt formatCode="_(&quot;$&quot;* #,##0_);_(&quot;$&quot;* \(#,##0\);_(&quot;$&quot;* &quot;-&quot;??_);_(@_)" sourceLinked="1"/>
        <c:majorTickMark val="out"/>
        <c:minorTickMark val="none"/>
        <c:tickLblPos val="nextTo"/>
        <c:crossAx val="8752644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FY 2019</c:v>
                </c:pt>
              </c:strCache>
            </c:strRef>
          </c:tx>
          <c:spPr>
            <a:solidFill>
              <a:schemeClr val="accent1"/>
            </a:solidFill>
            <a:ln>
              <a:noFill/>
            </a:ln>
            <a:effectLst/>
          </c:spPr>
          <c:invertIfNegative val="0"/>
          <c:cat>
            <c:strRef>
              <c:f>Sheet1!$A$2</c:f>
              <c:strCache>
                <c:ptCount val="1"/>
                <c:pt idx="0">
                  <c:v>EBITDA</c:v>
                </c:pt>
              </c:strCache>
            </c:strRef>
          </c:cat>
          <c:val>
            <c:numRef>
              <c:f>Sheet1!$B$2</c:f>
              <c:numCache>
                <c:formatCode>General</c:formatCode>
                <c:ptCount val="1"/>
                <c:pt idx="0">
                  <c:v>0</c:v>
                </c:pt>
              </c:numCache>
            </c:numRef>
          </c:val>
          <c:extLst>
            <c:ext xmlns:c16="http://schemas.microsoft.com/office/drawing/2014/chart" uri="{C3380CC4-5D6E-409C-BE32-E72D297353CC}">
              <c16:uniqueId val="{00000000-C289-4DAE-A6C9-C9EF84CCAFF7}"/>
            </c:ext>
          </c:extLst>
        </c:ser>
        <c:ser>
          <c:idx val="1"/>
          <c:order val="1"/>
          <c:tx>
            <c:strRef>
              <c:f>Sheet1!$C$1</c:f>
              <c:strCache>
                <c:ptCount val="1"/>
                <c:pt idx="0">
                  <c:v>FY2020</c:v>
                </c:pt>
              </c:strCache>
            </c:strRef>
          </c:tx>
          <c:spPr>
            <a:solidFill>
              <a:schemeClr val="accent2"/>
            </a:solidFill>
            <a:ln>
              <a:noFill/>
            </a:ln>
            <a:effectLst/>
          </c:spPr>
          <c:invertIfNegative val="0"/>
          <c:cat>
            <c:strRef>
              <c:f>Sheet1!$A$2</c:f>
              <c:strCache>
                <c:ptCount val="1"/>
                <c:pt idx="0">
                  <c:v>EBITDA</c:v>
                </c:pt>
              </c:strCache>
            </c:strRef>
          </c:cat>
          <c:val>
            <c:numRef>
              <c:f>Sheet1!$C$2</c:f>
              <c:numCache>
                <c:formatCode>General</c:formatCode>
                <c:ptCount val="1"/>
                <c:pt idx="0">
                  <c:v>0</c:v>
                </c:pt>
              </c:numCache>
            </c:numRef>
          </c:val>
          <c:extLst>
            <c:ext xmlns:c16="http://schemas.microsoft.com/office/drawing/2014/chart" uri="{C3380CC4-5D6E-409C-BE32-E72D297353CC}">
              <c16:uniqueId val="{00000001-C289-4DAE-A6C9-C9EF84CCAFF7}"/>
            </c:ext>
          </c:extLst>
        </c:ser>
        <c:ser>
          <c:idx val="2"/>
          <c:order val="2"/>
          <c:tx>
            <c:strRef>
              <c:f>Sheet1!$D$1</c:f>
              <c:strCache>
                <c:ptCount val="1"/>
                <c:pt idx="0">
                  <c:v>FY2021</c:v>
                </c:pt>
              </c:strCache>
            </c:strRef>
          </c:tx>
          <c:spPr>
            <a:solidFill>
              <a:schemeClr val="accent3"/>
            </a:solidFill>
            <a:ln>
              <a:noFill/>
            </a:ln>
            <a:effectLst/>
          </c:spPr>
          <c:invertIfNegative val="0"/>
          <c:cat>
            <c:strRef>
              <c:f>Sheet1!$A$2</c:f>
              <c:strCache>
                <c:ptCount val="1"/>
                <c:pt idx="0">
                  <c:v>EBITDA</c:v>
                </c:pt>
              </c:strCache>
            </c:strRef>
          </c:cat>
          <c:val>
            <c:numRef>
              <c:f>Sheet1!$D$2</c:f>
              <c:numCache>
                <c:formatCode>General</c:formatCode>
                <c:ptCount val="1"/>
                <c:pt idx="0">
                  <c:v>0</c:v>
                </c:pt>
              </c:numCache>
            </c:numRef>
          </c:val>
          <c:extLst>
            <c:ext xmlns:c16="http://schemas.microsoft.com/office/drawing/2014/chart" uri="{C3380CC4-5D6E-409C-BE32-E72D297353CC}">
              <c16:uniqueId val="{00000002-C289-4DAE-A6C9-C9EF84CCAFF7}"/>
            </c:ext>
          </c:extLst>
        </c:ser>
        <c:ser>
          <c:idx val="3"/>
          <c:order val="3"/>
          <c:tx>
            <c:strRef>
              <c:f>Sheet1!$E$1</c:f>
              <c:strCache>
                <c:ptCount val="1"/>
                <c:pt idx="0">
                  <c:v>FY2022</c:v>
                </c:pt>
              </c:strCache>
            </c:strRef>
          </c:tx>
          <c:spPr>
            <a:solidFill>
              <a:schemeClr val="accent4"/>
            </a:solidFill>
            <a:ln>
              <a:noFill/>
            </a:ln>
            <a:effectLst/>
          </c:spPr>
          <c:invertIfNegative val="0"/>
          <c:cat>
            <c:strRef>
              <c:f>Sheet1!$A$2</c:f>
              <c:strCache>
                <c:ptCount val="1"/>
                <c:pt idx="0">
                  <c:v>EBITDA</c:v>
                </c:pt>
              </c:strCache>
            </c:strRef>
          </c:cat>
          <c:val>
            <c:numRef>
              <c:f>Sheet1!$E$2</c:f>
              <c:numCache>
                <c:formatCode>General</c:formatCode>
                <c:ptCount val="1"/>
                <c:pt idx="0">
                  <c:v>0</c:v>
                </c:pt>
              </c:numCache>
            </c:numRef>
          </c:val>
          <c:extLst>
            <c:ext xmlns:c16="http://schemas.microsoft.com/office/drawing/2014/chart" uri="{C3380CC4-5D6E-409C-BE32-E72D297353CC}">
              <c16:uniqueId val="{00000003-C289-4DAE-A6C9-C9EF84CCAFF7}"/>
            </c:ext>
          </c:extLst>
        </c:ser>
        <c:ser>
          <c:idx val="4"/>
          <c:order val="4"/>
          <c:tx>
            <c:strRef>
              <c:f>Sheet1!$F$1</c:f>
              <c:strCache>
                <c:ptCount val="1"/>
                <c:pt idx="0">
                  <c:v>FY2023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EBITDA</c:v>
                </c:pt>
              </c:strCache>
            </c:strRef>
          </c:cat>
          <c:val>
            <c:numRef>
              <c:f>Sheet1!$F$2</c:f>
              <c:numCache>
                <c:formatCode>"$"#,##0</c:formatCode>
                <c:ptCount val="1"/>
                <c:pt idx="0">
                  <c:v>119.7</c:v>
                </c:pt>
              </c:numCache>
            </c:numRef>
          </c:val>
          <c:extLst>
            <c:ext xmlns:c16="http://schemas.microsoft.com/office/drawing/2014/chart" uri="{C3380CC4-5D6E-409C-BE32-E72D297353CC}">
              <c16:uniqueId val="{00000004-C289-4DAE-A6C9-C9EF84CCAFF7}"/>
            </c:ext>
          </c:extLst>
        </c:ser>
        <c:ser>
          <c:idx val="5"/>
          <c:order val="5"/>
          <c:tx>
            <c:strRef>
              <c:f>Sheet1!$G$1</c:f>
              <c:strCache>
                <c:ptCount val="1"/>
                <c:pt idx="0">
                  <c:v>LTM (Nov)</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EBITDA</c:v>
                </c:pt>
              </c:strCache>
            </c:strRef>
          </c:cat>
          <c:val>
            <c:numRef>
              <c:f>Sheet1!$G$2</c:f>
              <c:numCache>
                <c:formatCode>"$"#,##0</c:formatCode>
                <c:ptCount val="1"/>
                <c:pt idx="0">
                  <c:v>156</c:v>
                </c:pt>
              </c:numCache>
            </c:numRef>
          </c:val>
          <c:extLst>
            <c:ext xmlns:c16="http://schemas.microsoft.com/office/drawing/2014/chart" uri="{C3380CC4-5D6E-409C-BE32-E72D297353CC}">
              <c16:uniqueId val="{00000000-0A0F-40BE-8BB7-9F9EF9EB547E}"/>
            </c:ext>
          </c:extLst>
        </c:ser>
        <c:dLbls>
          <c:showLegendKey val="0"/>
          <c:showVal val="0"/>
          <c:showCatName val="0"/>
          <c:showSerName val="0"/>
          <c:showPercent val="0"/>
          <c:showBubbleSize val="0"/>
        </c:dLbls>
        <c:gapWidth val="219"/>
        <c:overlap val="-27"/>
        <c:axId val="875264464"/>
        <c:axId val="875263984"/>
      </c:barChart>
      <c:catAx>
        <c:axId val="87526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5263984"/>
        <c:crosses val="autoZero"/>
        <c:auto val="1"/>
        <c:lblAlgn val="ctr"/>
        <c:lblOffset val="100"/>
        <c:noMultiLvlLbl val="0"/>
      </c:catAx>
      <c:valAx>
        <c:axId val="875263984"/>
        <c:scaling>
          <c:orientation val="minMax"/>
        </c:scaling>
        <c:delete val="1"/>
        <c:axPos val="l"/>
        <c:numFmt formatCode="General" sourceLinked="1"/>
        <c:majorTickMark val="none"/>
        <c:minorTickMark val="none"/>
        <c:tickLblPos val="nextTo"/>
        <c:crossAx val="87526446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58D8A5A-510E-4B44-85A6-4E812FFC1DE0}" type="datetimeFigureOut">
              <a:rPr lang="en-US" smtClean="0"/>
              <a:t>2/6/2024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1237B3-54DC-4962-B212-6CBC3F6DDC36}" type="slidenum">
              <a:rPr lang="en-US" smtClean="0"/>
              <a:t>‹#›</a:t>
            </a:fld>
            <a:endParaRPr lang="en-US" dirty="0"/>
          </a:p>
        </p:txBody>
      </p:sp>
    </p:spTree>
    <p:extLst>
      <p:ext uri="{BB962C8B-B14F-4D97-AF65-F5344CB8AC3E}">
        <p14:creationId xmlns:p14="http://schemas.microsoft.com/office/powerpoint/2010/main" val="13810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406400" y="695325"/>
            <a:ext cx="6197600" cy="3487738"/>
          </a:xfrm>
          <a:prstGeom prst="rect">
            <a:avLst/>
          </a:prstGeom>
        </p:spPr>
        <p:txBody>
          <a:bodyPr lIns="93167" tIns="46584" rIns="93167" bIns="46584"/>
          <a:lstStyle/>
          <a:p>
            <a:endParaRPr dirty="0"/>
          </a:p>
        </p:txBody>
      </p:sp>
      <p:sp>
        <p:nvSpPr>
          <p:cNvPr id="196" name="Shape 196"/>
          <p:cNvSpPr>
            <a:spLocks noGrp="1"/>
          </p:cNvSpPr>
          <p:nvPr>
            <p:ph type="body" sz="quarter" idx="1"/>
          </p:nvPr>
        </p:nvSpPr>
        <p:spPr>
          <a:xfrm>
            <a:off x="934720" y="4415791"/>
            <a:ext cx="5140960" cy="4183380"/>
          </a:xfrm>
          <a:prstGeom prst="rect">
            <a:avLst/>
          </a:prstGeom>
        </p:spPr>
        <p:txBody>
          <a:bodyPr lIns="93167" tIns="46584" rIns="93167" bIns="46584"/>
          <a:lstStyle/>
          <a:p>
            <a:endParaRPr/>
          </a:p>
        </p:txBody>
      </p:sp>
    </p:spTree>
    <p:extLst>
      <p:ext uri="{BB962C8B-B14F-4D97-AF65-F5344CB8AC3E}">
        <p14:creationId xmlns:p14="http://schemas.microsoft.com/office/powerpoint/2010/main" val="3510315804"/>
      </p:ext>
    </p:extLst>
  </p:cSld>
  <p:clrMap bg1="lt1" tx1="dk1" bg2="lt2" tx2="dk2" accent1="accent1" accent2="accent2" accent3="accent3" accent4="accent4" accent5="accent5" accent6="accent6" hlink="hlink" folHlink="folHlink"/>
  <p:notesStyle>
    <a:lvl1pPr defTabSz="825500" latinLnBrk="0">
      <a:defRPr sz="3000">
        <a:latin typeface="Lucida Grande"/>
        <a:ea typeface="Lucida Grande"/>
        <a:cs typeface="Lucida Grande"/>
        <a:sym typeface="Lucida Grande"/>
      </a:defRPr>
    </a:lvl1pPr>
    <a:lvl2pPr indent="228600" defTabSz="825500" latinLnBrk="0">
      <a:defRPr sz="3000">
        <a:latin typeface="Lucida Grande"/>
        <a:ea typeface="Lucida Grande"/>
        <a:cs typeface="Lucida Grande"/>
        <a:sym typeface="Lucida Grande"/>
      </a:defRPr>
    </a:lvl2pPr>
    <a:lvl3pPr indent="457200" defTabSz="825500" latinLnBrk="0">
      <a:defRPr sz="3000">
        <a:latin typeface="Lucida Grande"/>
        <a:ea typeface="Lucida Grande"/>
        <a:cs typeface="Lucida Grande"/>
        <a:sym typeface="Lucida Grande"/>
      </a:defRPr>
    </a:lvl3pPr>
    <a:lvl4pPr indent="685800" defTabSz="825500" latinLnBrk="0">
      <a:defRPr sz="3000">
        <a:latin typeface="Lucida Grande"/>
        <a:ea typeface="Lucida Grande"/>
        <a:cs typeface="Lucida Grande"/>
        <a:sym typeface="Lucida Grande"/>
      </a:defRPr>
    </a:lvl4pPr>
    <a:lvl5pPr indent="914400" defTabSz="825500" latinLnBrk="0">
      <a:defRPr sz="3000">
        <a:latin typeface="Lucida Grande"/>
        <a:ea typeface="Lucida Grande"/>
        <a:cs typeface="Lucida Grande"/>
        <a:sym typeface="Lucida Grande"/>
      </a:defRPr>
    </a:lvl5pPr>
    <a:lvl6pPr indent="1143000" defTabSz="825500" latinLnBrk="0">
      <a:defRPr sz="3000">
        <a:latin typeface="Lucida Grande"/>
        <a:ea typeface="Lucida Grande"/>
        <a:cs typeface="Lucida Grande"/>
        <a:sym typeface="Lucida Grande"/>
      </a:defRPr>
    </a:lvl6pPr>
    <a:lvl7pPr indent="1371600" defTabSz="825500" latinLnBrk="0">
      <a:defRPr sz="3000">
        <a:latin typeface="Lucida Grande"/>
        <a:ea typeface="Lucida Grande"/>
        <a:cs typeface="Lucida Grande"/>
        <a:sym typeface="Lucida Grande"/>
      </a:defRPr>
    </a:lvl7pPr>
    <a:lvl8pPr indent="1600200" defTabSz="825500" latinLnBrk="0">
      <a:defRPr sz="3000">
        <a:latin typeface="Lucida Grande"/>
        <a:ea typeface="Lucida Grande"/>
        <a:cs typeface="Lucida Grande"/>
        <a:sym typeface="Lucida Grande"/>
      </a:defRPr>
    </a:lvl8pPr>
    <a:lvl9pPr indent="1828800" defTabSz="825500" latinLnBrk="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557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74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800" b="0" i="0" u="none" strike="noStrike" cap="none" spc="0" normalizeH="0" baseline="0" dirty="0">
                <a:ln>
                  <a:noFill/>
                </a:ln>
                <a:solidFill>
                  <a:srgbClr val="194F90"/>
                </a:solidFill>
                <a:effectLst/>
                <a:uFillTx/>
                <a:latin typeface="Arial" panose="020B0604020202020204" pitchFamily="34" charset="0"/>
                <a:cs typeface="Arial" panose="020B0604020202020204" pitchFamily="34" charset="0"/>
                <a:sym typeface="Gill Sans"/>
              </a:rPr>
              <a:t>AZZ is North America’s largest independent  hot-dip galvanizing and coil coating solutions company with #1 positions in both markets. </a:t>
            </a:r>
          </a:p>
          <a:p>
            <a:pPr marL="0" marR="0" lvl="0" indent="0" algn="l" defTabSz="825500" rtl="0" eaLnBrk="1" fontAlgn="auto" latinLnBrk="0" hangingPunct="1">
              <a:lnSpc>
                <a:spcPct val="100000"/>
              </a:lnSpc>
              <a:spcBef>
                <a:spcPts val="0"/>
              </a:spcBef>
              <a:spcAft>
                <a:spcPts val="0"/>
              </a:spcAft>
              <a:buClrTx/>
              <a:buSzTx/>
              <a:buFontTx/>
              <a:buNone/>
              <a:tabLst/>
              <a:defRPr/>
            </a:pPr>
            <a:r>
              <a:rPr kumimoji="0" lang="en-US" sz="1800" b="0" i="0" u="none" strike="noStrike" cap="none" spc="0" normalizeH="0" baseline="0" dirty="0">
                <a:ln>
                  <a:noFill/>
                </a:ln>
                <a:solidFill>
                  <a:srgbClr val="194F90"/>
                </a:solidFill>
                <a:effectLst/>
                <a:uFillTx/>
                <a:latin typeface="Arial" panose="020B0604020202020204" pitchFamily="34" charset="0"/>
                <a:cs typeface="Arial" panose="020B0604020202020204" pitchFamily="34" charset="0"/>
                <a:sym typeface="Gill Sans"/>
              </a:rPr>
              <a:t>LTM sales of $1.5 billion reflects the strategic transformation that was recently completed.</a:t>
            </a:r>
          </a:p>
          <a:p>
            <a:pPr marL="0" marR="0" lvl="0" indent="0" algn="l" defTabSz="825500" rtl="0" eaLnBrk="1" fontAlgn="auto" latinLnBrk="0" hangingPunct="1">
              <a:lnSpc>
                <a:spcPct val="100000"/>
              </a:lnSpc>
              <a:spcBef>
                <a:spcPts val="0"/>
              </a:spcBef>
              <a:spcAft>
                <a:spcPts val="0"/>
              </a:spcAft>
              <a:buClrTx/>
              <a:buSzTx/>
              <a:buFontTx/>
              <a:buNone/>
              <a:tabLst/>
              <a:defRPr/>
            </a:pPr>
            <a:endParaRPr kumimoji="0" lang="en-US" sz="1600" b="0" i="0" u="none" strike="noStrike" cap="none" spc="0" normalizeH="0" baseline="0" dirty="0">
              <a:ln>
                <a:noFill/>
              </a:ln>
              <a:solidFill>
                <a:srgbClr val="194F90"/>
              </a:solidFill>
              <a:effectLst/>
              <a:uFillTx/>
              <a:latin typeface="Arial" panose="020B0604020202020204" pitchFamily="34" charset="0"/>
              <a:cs typeface="Arial" panose="020B0604020202020204" pitchFamily="34" charset="0"/>
              <a:sym typeface="Gill Sans"/>
            </a:endParaRPr>
          </a:p>
          <a:p>
            <a:endParaRPr lang="en-US" dirty="0"/>
          </a:p>
        </p:txBody>
      </p:sp>
    </p:spTree>
    <p:extLst>
      <p:ext uri="{BB962C8B-B14F-4D97-AF65-F5344CB8AC3E}">
        <p14:creationId xmlns:p14="http://schemas.microsoft.com/office/powerpoint/2010/main" val="259248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553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82550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Management team includes two highly experienced COO’s (each over a segment). Corporate support is typical within a publicly traded company, insuring we have all legal, regulatory and SEC matters supported, as well as supporting the needs of the investment community while strategically looking at M&amp;A to inorganically grow the segments. We operate in a culture where people can grow and TRAITS matter. TRAITS is 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ackronym</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Trust, Respect, Accountability, Integrity Teamwork and Sustainability</a:t>
            </a:r>
          </a:p>
          <a:p>
            <a:endParaRPr lang="en-US" dirty="0"/>
          </a:p>
        </p:txBody>
      </p:sp>
    </p:spTree>
    <p:extLst>
      <p:ext uri="{BB962C8B-B14F-4D97-AF65-F5344CB8AC3E}">
        <p14:creationId xmlns:p14="http://schemas.microsoft.com/office/powerpoint/2010/main" val="2178056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0183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626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Left">
    <p:spTree>
      <p:nvGrpSpPr>
        <p:cNvPr id="1" name=""/>
        <p:cNvGrpSpPr/>
        <p:nvPr/>
      </p:nvGrpSpPr>
      <p:grpSpPr>
        <a:xfrm>
          <a:off x="0" y="0"/>
          <a:ext cx="0" cy="0"/>
          <a:chOff x="0" y="0"/>
          <a:chExt cx="0" cy="0"/>
        </a:xfrm>
      </p:grpSpPr>
      <p:sp>
        <p:nvSpPr>
          <p:cNvPr id="87" name="Rectangle"/>
          <p:cNvSpPr/>
          <p:nvPr/>
        </p:nvSpPr>
        <p:spPr>
          <a:xfrm>
            <a:off x="7358" y="8947998"/>
            <a:ext cx="24384001" cy="2865091"/>
          </a:xfrm>
          <a:prstGeom prst="rect">
            <a:avLst/>
          </a:prstGeom>
          <a:solidFill>
            <a:srgbClr val="A69C95">
              <a:alpha val="25000"/>
            </a:srgbClr>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88" name="Rectangle"/>
          <p:cNvSpPr/>
          <p:nvPr/>
        </p:nvSpPr>
        <p:spPr>
          <a:xfrm>
            <a:off x="0" y="1476"/>
            <a:ext cx="24384000" cy="8957018"/>
          </a:xfrm>
          <a:prstGeom prst="rect">
            <a:avLst/>
          </a:prstGeom>
          <a:solidFill>
            <a:schemeClr val="accent1">
              <a:hueOff val="-605041"/>
              <a:satOff val="66999"/>
              <a:lumOff val="-7058"/>
            </a:schemeClr>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90" name="Text"/>
          <p:cNvSpPr txBox="1">
            <a:spLocks noGrp="1"/>
          </p:cNvSpPr>
          <p:nvPr>
            <p:ph type="body" sz="quarter" idx="13"/>
          </p:nvPr>
        </p:nvSpPr>
        <p:spPr>
          <a:xfrm>
            <a:off x="3235308" y="9936043"/>
            <a:ext cx="20220998" cy="889001"/>
          </a:xfrm>
          <a:prstGeom prst="rect">
            <a:avLst/>
          </a:prstGeom>
        </p:spPr>
        <p:txBody>
          <a:bodyPr>
            <a:spAutoFit/>
          </a:bodyPr>
          <a:lstStyle/>
          <a:p>
            <a:pPr>
              <a:spcBef>
                <a:spcPts val="0"/>
              </a:spcBef>
              <a:defRPr sz="5500">
                <a:solidFill>
                  <a:schemeClr val="accent1">
                    <a:hueOff val="-605041"/>
                    <a:satOff val="66999"/>
                    <a:lumOff val="-7058"/>
                  </a:schemeClr>
                </a:solidFill>
              </a:defRPr>
            </a:pPr>
            <a:endParaRPr/>
          </a:p>
        </p:txBody>
      </p:sp>
      <p:sp>
        <p:nvSpPr>
          <p:cNvPr id="91" name="Triangle"/>
          <p:cNvSpPr/>
          <p:nvPr/>
        </p:nvSpPr>
        <p:spPr>
          <a:xfrm rot="5400000">
            <a:off x="-1848557" y="1848556"/>
            <a:ext cx="11833839" cy="8136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1">
              <a:alpha val="32807"/>
            </a:schemeClr>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92" name="Title Text"/>
          <p:cNvSpPr txBox="1">
            <a:spLocks noGrp="1"/>
          </p:cNvSpPr>
          <p:nvPr>
            <p:ph type="title"/>
          </p:nvPr>
        </p:nvSpPr>
        <p:spPr>
          <a:xfrm>
            <a:off x="3235308" y="1476"/>
            <a:ext cx="20904201" cy="8957018"/>
          </a:xfrm>
          <a:prstGeom prst="rect">
            <a:avLst/>
          </a:prstGeom>
        </p:spPr>
        <p:txBody>
          <a:bodyPr anchor="ctr"/>
          <a:lstStyle>
            <a:lvl1pPr>
              <a:defRPr sz="9900" b="1" spc="-395">
                <a:solidFill>
                  <a:srgbClr val="FFFFFF"/>
                </a:solidFill>
                <a:latin typeface="+mn-lt"/>
                <a:ea typeface="+mn-ea"/>
                <a:cs typeface="+mn-cs"/>
                <a:sym typeface="Gill Sans"/>
              </a:defRPr>
            </a:lvl1pPr>
          </a:lstStyle>
          <a:p>
            <a:r>
              <a:t>Title Text</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248442"/>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ue Content">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 name="Title Text">
            <a:extLst>
              <a:ext uri="{FF2B5EF4-FFF2-40B4-BE49-F238E27FC236}">
                <a16:creationId xmlns:a16="http://schemas.microsoft.com/office/drawing/2014/main" id="{28FAACAC-0040-FC82-A9B0-DB69910C7AB7}"/>
              </a:ext>
            </a:extLst>
          </p:cNvPr>
          <p:cNvSpPr txBox="1">
            <a:spLocks noGrp="1"/>
          </p:cNvSpPr>
          <p:nvPr>
            <p:ph type="title"/>
          </p:nvPr>
        </p:nvSpPr>
        <p:spPr>
          <a:xfrm>
            <a:off x="1270000" y="1041400"/>
            <a:ext cx="21894800" cy="2209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b="0"/>
            </a:lvl1pPr>
          </a:lstStyle>
          <a:p>
            <a:r>
              <a:rPr dirty="0"/>
              <a:t>Title Text</a:t>
            </a:r>
          </a:p>
        </p:txBody>
      </p:sp>
      <p:sp>
        <p:nvSpPr>
          <p:cNvPr id="3" name="Body Level One…">
            <a:extLst>
              <a:ext uri="{FF2B5EF4-FFF2-40B4-BE49-F238E27FC236}">
                <a16:creationId xmlns:a16="http://schemas.microsoft.com/office/drawing/2014/main" id="{8976991E-B2D9-8953-C7FD-62B12ECEC605}"/>
              </a:ext>
            </a:extLst>
          </p:cNvPr>
          <p:cNvSpPr txBox="1">
            <a:spLocks noGrp="1"/>
          </p:cNvSpPr>
          <p:nvPr>
            <p:ph idx="1"/>
          </p:nvPr>
        </p:nvSpPr>
        <p:spPr>
          <a:xfrm>
            <a:off x="1270000" y="3575050"/>
            <a:ext cx="21894800" cy="8547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1pPr>
              <a:defRPr b="0" i="0">
                <a:latin typeface="Avenir Next LT Pro" panose="020B0504020202020204" pitchFamily="34" charset="77"/>
              </a:defRPr>
            </a:lvl1pPr>
            <a:lvl2pPr marL="838200" indent="-558800">
              <a:buClr>
                <a:schemeClr val="accent1">
                  <a:hueOff val="-605041"/>
                  <a:satOff val="66999"/>
                  <a:lumOff val="-7058"/>
                </a:schemeClr>
              </a:buClr>
              <a:buSzPct val="100000"/>
              <a:buChar char="•"/>
            </a:lvl2pPr>
            <a:lvl3pPr marL="1257300" indent="-419100">
              <a:buSzPct val="100000"/>
              <a:buChar char="-"/>
              <a:defRPr sz="3800"/>
            </a:lvl3pPr>
            <a:lvl4pPr marL="2451100" indent="-800100">
              <a:spcBef>
                <a:spcPts val="5200"/>
              </a:spcBef>
              <a:buClr>
                <a:schemeClr val="accent1">
                  <a:hueOff val="-605041"/>
                  <a:satOff val="66999"/>
                  <a:lumOff val="-7058"/>
                </a:schemeClr>
              </a:buClr>
              <a:buSzPct val="171000"/>
              <a:buChar char="•"/>
              <a:defRPr sz="2200"/>
            </a:lvl4pPr>
            <a:lvl5pPr marL="2895600" indent="-800100">
              <a:spcBef>
                <a:spcPts val="5200"/>
              </a:spcBef>
              <a:buClr>
                <a:schemeClr val="accent1">
                  <a:hueOff val="-605041"/>
                  <a:satOff val="66999"/>
                  <a:lumOff val="-7058"/>
                </a:schemeClr>
              </a:buClr>
              <a:buSzPct val="171000"/>
              <a:buChar char="•"/>
              <a:defRPr sz="5600"/>
            </a:lvl5pPr>
          </a:lstStyle>
          <a:p>
            <a:r>
              <a:rPr dirty="0"/>
              <a:t>Body Level O</a:t>
            </a:r>
            <a:r>
              <a:rPr lang="en-US" dirty="0"/>
              <a:t>ne</a:t>
            </a:r>
          </a:p>
          <a:p>
            <a:endParaRPr lang="en-US" dirty="0"/>
          </a:p>
        </p:txBody>
      </p:sp>
      <p:sp>
        <p:nvSpPr>
          <p:cNvPr id="8" name="Rectangle">
            <a:extLst>
              <a:ext uri="{FF2B5EF4-FFF2-40B4-BE49-F238E27FC236}">
                <a16:creationId xmlns:a16="http://schemas.microsoft.com/office/drawing/2014/main" id="{83AB444C-B896-FBD5-3BAF-5A0D2B363064}"/>
              </a:ext>
            </a:extLst>
          </p:cNvPr>
          <p:cNvSpPr/>
          <p:nvPr userDrawn="1"/>
        </p:nvSpPr>
        <p:spPr>
          <a:xfrm>
            <a:off x="0" y="12446000"/>
            <a:ext cx="24384000" cy="1282700"/>
          </a:xfrm>
          <a:prstGeom prst="rect">
            <a:avLst/>
          </a:prstGeom>
          <a:solidFill>
            <a:schemeClr val="accent2"/>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9" name="2018 Annual Report concepts">
            <a:extLst>
              <a:ext uri="{FF2B5EF4-FFF2-40B4-BE49-F238E27FC236}">
                <a16:creationId xmlns:a16="http://schemas.microsoft.com/office/drawing/2014/main" id="{D295C89C-EB49-00AE-42B3-AF029FD75644}"/>
              </a:ext>
            </a:extLst>
          </p:cNvPr>
          <p:cNvSpPr txBox="1"/>
          <p:nvPr userDrawn="1"/>
        </p:nvSpPr>
        <p:spPr>
          <a:xfrm>
            <a:off x="18768525" y="12799723"/>
            <a:ext cx="3438568" cy="65659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solidFill>
                  <a:schemeClr val="bg1"/>
                </a:solidFill>
              </a:rPr>
              <a:t>Strategy and governance presentation</a:t>
            </a:r>
            <a:endParaRPr sz="1800" dirty="0">
              <a:solidFill>
                <a:schemeClr val="bg1"/>
              </a:solidFill>
            </a:endParaRPr>
          </a:p>
        </p:txBody>
      </p:sp>
      <p:sp>
        <p:nvSpPr>
          <p:cNvPr id="10" name="Rectangle 9">
            <a:extLst>
              <a:ext uri="{FF2B5EF4-FFF2-40B4-BE49-F238E27FC236}">
                <a16:creationId xmlns:a16="http://schemas.microsoft.com/office/drawing/2014/main" id="{83973581-CDCF-8705-E5DE-62F8AEB806FF}"/>
              </a:ext>
            </a:extLst>
          </p:cNvPr>
          <p:cNvSpPr/>
          <p:nvPr userDrawn="1"/>
        </p:nvSpPr>
        <p:spPr>
          <a:xfrm>
            <a:off x="18544709" y="12845742"/>
            <a:ext cx="3886200" cy="56455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Slide Number">
            <a:extLst>
              <a:ext uri="{FF2B5EF4-FFF2-40B4-BE49-F238E27FC236}">
                <a16:creationId xmlns:a16="http://schemas.microsoft.com/office/drawing/2014/main" id="{7F6B6C06-96A4-7851-B9B3-989A411B6BD1}"/>
              </a:ext>
            </a:extLst>
          </p:cNvPr>
          <p:cNvSpPr txBox="1">
            <a:spLocks/>
          </p:cNvSpPr>
          <p:nvPr userDrawn="1"/>
        </p:nvSpPr>
        <p:spPr>
          <a:xfrm>
            <a:off x="22726981" y="12887394"/>
            <a:ext cx="525785" cy="471924"/>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2"/>
                </a:solidFill>
                <a:effectLst/>
                <a:uFillTx/>
                <a:latin typeface="+mn-lt"/>
                <a:ea typeface="+mn-ea"/>
                <a:cs typeface="+mn-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9pPr>
          </a:lstStyle>
          <a:p>
            <a:fld id="{86CB4B4D-7CA3-9044-876B-883B54F8677D}" type="slidenum">
              <a:rPr lang="en-US" smtClean="0">
                <a:solidFill>
                  <a:schemeClr val="bg1"/>
                </a:solidFill>
              </a:rPr>
              <a:pPr/>
              <a:t>‹#›</a:t>
            </a:fld>
            <a:endParaRPr lang="en-US" dirty="0">
              <a:solidFill>
                <a:schemeClr val="bg1"/>
              </a:solidFill>
            </a:endParaRPr>
          </a:p>
        </p:txBody>
      </p:sp>
      <p:pic>
        <p:nvPicPr>
          <p:cNvPr id="13" name="Picture 12" descr="A blue and white logo&#10;&#10;Description automatically generated with low confidence">
            <a:extLst>
              <a:ext uri="{FF2B5EF4-FFF2-40B4-BE49-F238E27FC236}">
                <a16:creationId xmlns:a16="http://schemas.microsoft.com/office/drawing/2014/main" id="{2B943729-2038-93AC-1C3E-BF73190C8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0" y="12573000"/>
            <a:ext cx="996927" cy="1001206"/>
          </a:xfrm>
          <a:prstGeom prst="rect">
            <a:avLst/>
          </a:prstGeom>
        </p:spPr>
      </p:pic>
    </p:spTree>
    <p:extLst>
      <p:ext uri="{BB962C8B-B14F-4D97-AF65-F5344CB8AC3E}">
        <p14:creationId xmlns:p14="http://schemas.microsoft.com/office/powerpoint/2010/main" val="2512382892"/>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Lef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8961120"/>
            <a:ext cx="24384000" cy="2864993"/>
          </a:xfrm>
          <a:prstGeom prst="rect">
            <a:avLst/>
          </a:prstGeom>
          <a:ln w="12700">
            <a:noFill/>
            <a:prstDash val="solid"/>
            <a:miter/>
          </a:ln>
        </p:spPr>
        <p:style>
          <a:lnRef idx="2">
            <a:schemeClr val="accent1">
              <a:shade val="50000"/>
            </a:schemeClr>
          </a:lnRef>
          <a:fillRef idx="1">
            <a:srgbClr val="A69C95">
              <a:alpha val="25098"/>
            </a:srgbClr>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0" y="-19812"/>
            <a:ext cx="24396192" cy="8956929"/>
          </a:xfrm>
          <a:prstGeom prst="rect">
            <a:avLst/>
          </a:prstGeom>
          <a:ln w="12700">
            <a:noFill/>
            <a:prstDash val="solid"/>
            <a:miter/>
          </a:ln>
        </p:spPr>
        <p:style>
          <a:lnRef idx="2">
            <a:schemeClr val="accent1">
              <a:shade val="50000"/>
            </a:schemeClr>
          </a:lnRef>
          <a:fillRef idx="1">
            <a:srgbClr val="194F90"/>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rot="21540000">
            <a:off x="762" y="-127"/>
            <a:ext cx="8778240" cy="118130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rot="21584400">
            <a:off x="762" y="-127"/>
            <a:ext cx="8778240" cy="11813032"/>
          </a:xfrm>
          <a:prstGeom prst="rect">
            <a:avLst/>
          </a:prstGeom>
        </p:spPr>
      </p:pic>
    </p:spTree>
    <p:extLst>
      <p:ext uri="{BB962C8B-B14F-4D97-AF65-F5344CB8AC3E}">
        <p14:creationId xmlns:p14="http://schemas.microsoft.com/office/powerpoint/2010/main" val="2593049460"/>
      </p:ext>
    </p:extLst>
  </p:cSld>
  <p:clrMapOvr>
    <a:masterClrMapping/>
  </p:clrMapOvr>
  <p:transition/>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mp; Bullets">
    <p:bg>
      <p:bgPr>
        <a:solidFill>
          <a:srgbClr val="FFFFFF"/>
        </a:solidFill>
        <a:effectLst/>
      </p:bgPr>
    </p:bg>
    <p:spTree>
      <p:nvGrpSpPr>
        <p:cNvPr id="1" name=""/>
        <p:cNvGrpSpPr/>
        <p:nvPr/>
      </p:nvGrpSpPr>
      <p:grpSpPr>
        <a:xfrm>
          <a:off x="0" y="0"/>
          <a:ext cx="0" cy="0"/>
          <a:chOff x="0" y="0"/>
          <a:chExt cx="0" cy="0"/>
        </a:xfrm>
      </p:grpSpPr>
      <p:sp>
        <p:nvSpPr>
          <p:cNvPr id="2" name="New shape"/>
          <p:cNvSpPr/>
          <p:nvPr userDrawn="1"/>
        </p:nvSpPr>
        <p:spPr>
          <a:xfrm>
            <a:off x="0" y="-213741"/>
            <a:ext cx="24384000" cy="1270000"/>
          </a:xfrm>
          <a:prstGeom prst="rect">
            <a:avLst/>
          </a:prstGeom>
          <a:ln w="12700">
            <a:noFill/>
            <a:prstDash val="solid"/>
            <a:miter/>
          </a:ln>
        </p:spPr>
        <p:style>
          <a:lnRef idx="2">
            <a:schemeClr val="accent1">
              <a:shade val="50000"/>
            </a:schemeClr>
          </a:lnRef>
          <a:fillRef idx="1">
            <a:srgbClr val="194F90"/>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638429" y="-71628"/>
            <a:ext cx="2555240" cy="1056132"/>
          </a:xfrm>
          <a:prstGeom prst="rect">
            <a:avLst/>
          </a:prstGeom>
          <a:noFill/>
          <a:ln w="12700">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638429" y="-71628"/>
            <a:ext cx="2555240" cy="1056132"/>
          </a:xfrm>
          <a:prstGeom prst="rect">
            <a:avLst/>
          </a:prstGeom>
        </p:spPr>
      </p:pic>
    </p:spTree>
    <p:extLst>
      <p:ext uri="{BB962C8B-B14F-4D97-AF65-F5344CB8AC3E}">
        <p14:creationId xmlns:p14="http://schemas.microsoft.com/office/powerpoint/2010/main" val="3880527336"/>
      </p:ext>
    </p:extLst>
  </p:cSld>
  <p:clrMapOvr>
    <a:masterClrMapping/>
  </p:clrMapOvr>
  <p:transition/>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
        <p:nvSpPr>
          <p:cNvPr id="2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19308128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19A4C23-85F2-FE4D-525F-A08729DEB9CB}"/>
              </a:ext>
            </a:extLst>
          </p:cNvPr>
          <p:cNvSpPr>
            <a:spLocks noGrp="1"/>
          </p:cNvSpPr>
          <p:nvPr>
            <p:ph type="pic" sz="quarter" idx="10"/>
          </p:nvPr>
        </p:nvSpPr>
        <p:spPr>
          <a:xfrm>
            <a:off x="0" y="0"/>
            <a:ext cx="16611600" cy="13716000"/>
          </a:xfrm>
          <a:prstGeom prst="rtTriangle">
            <a:avLst/>
          </a:prstGeom>
        </p:spPr>
        <p:txBody>
          <a:bodyPr/>
          <a:lstStyle/>
          <a:p>
            <a:endParaRPr lang="en-US" dirty="0"/>
          </a:p>
        </p:txBody>
      </p:sp>
      <p:sp>
        <p:nvSpPr>
          <p:cNvPr id="2" name="Title 1"/>
          <p:cNvSpPr>
            <a:spLocks noGrp="1"/>
          </p:cNvSpPr>
          <p:nvPr>
            <p:ph type="ctrTitle"/>
          </p:nvPr>
        </p:nvSpPr>
        <p:spPr>
          <a:xfrm>
            <a:off x="10877550" y="2895600"/>
            <a:ext cx="12268200" cy="2940050"/>
          </a:xfrm>
        </p:spPr>
        <p:txBody>
          <a:bodyPr/>
          <a:lstStyle>
            <a:lvl1pPr algn="r">
              <a:defRPr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042527" y="6407145"/>
            <a:ext cx="10103223" cy="2362200"/>
          </a:xfrm>
        </p:spPr>
        <p:txBody>
          <a:bodyPr anchor="ctr"/>
          <a:lstStyle>
            <a:lvl1pPr marL="0" indent="0" algn="r">
              <a:buNone/>
              <a:defRPr>
                <a:solidFill>
                  <a:schemeClr val="bg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Master subtitle style</a:t>
            </a:r>
          </a:p>
        </p:txBody>
      </p:sp>
      <p:pic>
        <p:nvPicPr>
          <p:cNvPr id="11" name="AZZ_4C_REV_3D_badge_lockup_sans_inc.png" descr="AZZ_4C_REV_3D_badge_lockup_sans_inc.png">
            <a:extLst>
              <a:ext uri="{FF2B5EF4-FFF2-40B4-BE49-F238E27FC236}">
                <a16:creationId xmlns:a16="http://schemas.microsoft.com/office/drawing/2014/main" id="{E296D340-D350-3741-5EB6-36148C260B35}"/>
              </a:ext>
            </a:extLst>
          </p:cNvPr>
          <p:cNvPicPr>
            <a:picLocks noChangeAspect="1"/>
          </p:cNvPicPr>
          <p:nvPr userDrawn="1"/>
        </p:nvPicPr>
        <p:blipFill>
          <a:blip r:embed="rId2"/>
          <a:stretch>
            <a:fillRect/>
          </a:stretch>
        </p:blipFill>
        <p:spPr>
          <a:xfrm>
            <a:off x="18189409" y="11183249"/>
            <a:ext cx="5320590" cy="2199181"/>
          </a:xfrm>
          <a:prstGeom prst="rect">
            <a:avLst/>
          </a:prstGeom>
          <a:ln w="12700">
            <a:miter lim="400000"/>
          </a:ln>
        </p:spPr>
      </p:pic>
      <p:sp>
        <p:nvSpPr>
          <p:cNvPr id="12" name="2018 Annual Report concepts">
            <a:extLst>
              <a:ext uri="{FF2B5EF4-FFF2-40B4-BE49-F238E27FC236}">
                <a16:creationId xmlns:a16="http://schemas.microsoft.com/office/drawing/2014/main" id="{D83B1DA8-B32D-0597-A856-308D8C2513A0}"/>
              </a:ext>
            </a:extLst>
          </p:cNvPr>
          <p:cNvSpPr txBox="1"/>
          <p:nvPr userDrawn="1"/>
        </p:nvSpPr>
        <p:spPr>
          <a:xfrm>
            <a:off x="19502416" y="693455"/>
            <a:ext cx="3438568" cy="379591"/>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t>Investor Presentation</a:t>
            </a:r>
            <a:endParaRPr sz="1800" dirty="0"/>
          </a:p>
        </p:txBody>
      </p:sp>
      <p:sp>
        <p:nvSpPr>
          <p:cNvPr id="13" name="Rectangle 12">
            <a:extLst>
              <a:ext uri="{FF2B5EF4-FFF2-40B4-BE49-F238E27FC236}">
                <a16:creationId xmlns:a16="http://schemas.microsoft.com/office/drawing/2014/main" id="{11ADC912-6C78-E16F-64B2-9F304FF3B0D3}"/>
              </a:ext>
            </a:extLst>
          </p:cNvPr>
          <p:cNvSpPr/>
          <p:nvPr userDrawn="1"/>
        </p:nvSpPr>
        <p:spPr>
          <a:xfrm>
            <a:off x="19278600" y="578450"/>
            <a:ext cx="3886200" cy="56455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extLst>
      <p:ext uri="{BB962C8B-B14F-4D97-AF65-F5344CB8AC3E}">
        <p14:creationId xmlns:p14="http://schemas.microsoft.com/office/powerpoint/2010/main" val="397482656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77550" y="2895600"/>
            <a:ext cx="12268200" cy="2940050"/>
          </a:xfrm>
        </p:spPr>
        <p:txBody>
          <a:bodyPr/>
          <a:lstStyle>
            <a:lvl1pPr algn="r">
              <a:defRPr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042527" y="6407145"/>
            <a:ext cx="10103223" cy="2362200"/>
          </a:xfrm>
        </p:spPr>
        <p:txBody>
          <a:bodyPr anchor="ctr"/>
          <a:lstStyle>
            <a:lvl1pPr marL="0" indent="0" algn="r">
              <a:buNone/>
              <a:defRPr>
                <a:solidFill>
                  <a:schemeClr val="bg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dirty="0"/>
              <a:t>Click to edit Master subtitle style</a:t>
            </a:r>
          </a:p>
        </p:txBody>
      </p:sp>
      <p:pic>
        <p:nvPicPr>
          <p:cNvPr id="11" name="AZZ_4C_REV_3D_badge_lockup_sans_inc.png" descr="AZZ_4C_REV_3D_badge_lockup_sans_inc.png">
            <a:extLst>
              <a:ext uri="{FF2B5EF4-FFF2-40B4-BE49-F238E27FC236}">
                <a16:creationId xmlns:a16="http://schemas.microsoft.com/office/drawing/2014/main" id="{E296D340-D350-3741-5EB6-36148C260B35}"/>
              </a:ext>
            </a:extLst>
          </p:cNvPr>
          <p:cNvPicPr>
            <a:picLocks noChangeAspect="1"/>
          </p:cNvPicPr>
          <p:nvPr userDrawn="1"/>
        </p:nvPicPr>
        <p:blipFill>
          <a:blip r:embed="rId2"/>
          <a:stretch>
            <a:fillRect/>
          </a:stretch>
        </p:blipFill>
        <p:spPr>
          <a:xfrm>
            <a:off x="18189409" y="11183249"/>
            <a:ext cx="5320590" cy="2199181"/>
          </a:xfrm>
          <a:prstGeom prst="rect">
            <a:avLst/>
          </a:prstGeom>
          <a:ln w="12700">
            <a:miter lim="400000"/>
          </a:ln>
        </p:spPr>
      </p:pic>
      <p:sp>
        <p:nvSpPr>
          <p:cNvPr id="12" name="2018 Annual Report concepts">
            <a:extLst>
              <a:ext uri="{FF2B5EF4-FFF2-40B4-BE49-F238E27FC236}">
                <a16:creationId xmlns:a16="http://schemas.microsoft.com/office/drawing/2014/main" id="{D83B1DA8-B32D-0597-A856-308D8C2513A0}"/>
              </a:ext>
            </a:extLst>
          </p:cNvPr>
          <p:cNvSpPr txBox="1"/>
          <p:nvPr userDrawn="1"/>
        </p:nvSpPr>
        <p:spPr>
          <a:xfrm>
            <a:off x="19502416" y="693455"/>
            <a:ext cx="3438568"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t>Investor Presentation</a:t>
            </a:r>
            <a:endParaRPr sz="1800" dirty="0"/>
          </a:p>
        </p:txBody>
      </p:sp>
      <p:sp>
        <p:nvSpPr>
          <p:cNvPr id="13" name="Rectangle 12">
            <a:extLst>
              <a:ext uri="{FF2B5EF4-FFF2-40B4-BE49-F238E27FC236}">
                <a16:creationId xmlns:a16="http://schemas.microsoft.com/office/drawing/2014/main" id="{11ADC912-6C78-E16F-64B2-9F304FF3B0D3}"/>
              </a:ext>
            </a:extLst>
          </p:cNvPr>
          <p:cNvSpPr/>
          <p:nvPr userDrawn="1"/>
        </p:nvSpPr>
        <p:spPr>
          <a:xfrm>
            <a:off x="19278600" y="600975"/>
            <a:ext cx="3886200" cy="56455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 name="Picture Placeholder 4">
            <a:extLst>
              <a:ext uri="{FF2B5EF4-FFF2-40B4-BE49-F238E27FC236}">
                <a16:creationId xmlns:a16="http://schemas.microsoft.com/office/drawing/2014/main" id="{7E596A94-600A-1F39-E942-019F0C8DAD93}"/>
              </a:ext>
            </a:extLst>
          </p:cNvPr>
          <p:cNvSpPr>
            <a:spLocks noGrp="1"/>
          </p:cNvSpPr>
          <p:nvPr>
            <p:ph type="pic" sz="quarter" idx="10"/>
          </p:nvPr>
        </p:nvSpPr>
        <p:spPr>
          <a:xfrm>
            <a:off x="0" y="0"/>
            <a:ext cx="24384000" cy="13716000"/>
          </a:xfrm>
        </p:spPr>
        <p:txBody>
          <a:bodyPr/>
          <a:lstStyle/>
          <a:p>
            <a:endParaRPr lang="en-US" dirty="0"/>
          </a:p>
        </p:txBody>
      </p:sp>
    </p:spTree>
    <p:extLst>
      <p:ext uri="{BB962C8B-B14F-4D97-AF65-F5344CB8AC3E}">
        <p14:creationId xmlns:p14="http://schemas.microsoft.com/office/powerpoint/2010/main" val="117823166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y Content">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5124BEDB-285B-406C-A7A1-34E7F614B863}"/>
              </a:ext>
            </a:extLst>
          </p:cNvPr>
          <p:cNvSpPr/>
          <p:nvPr userDrawn="1"/>
        </p:nvSpPr>
        <p:spPr>
          <a:xfrm>
            <a:off x="0" y="12446000"/>
            <a:ext cx="24384000" cy="1282700"/>
          </a:xfrm>
          <a:prstGeom prst="rect">
            <a:avLst/>
          </a:prstGeom>
          <a:solidFill>
            <a:schemeClr val="accent2"/>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2" name="Title Text">
            <a:extLst>
              <a:ext uri="{FF2B5EF4-FFF2-40B4-BE49-F238E27FC236}">
                <a16:creationId xmlns:a16="http://schemas.microsoft.com/office/drawing/2014/main" id="{28FAACAC-0040-FC82-A9B0-DB69910C7AB7}"/>
              </a:ext>
            </a:extLst>
          </p:cNvPr>
          <p:cNvSpPr txBox="1">
            <a:spLocks noGrp="1"/>
          </p:cNvSpPr>
          <p:nvPr>
            <p:ph type="title"/>
          </p:nvPr>
        </p:nvSpPr>
        <p:spPr>
          <a:xfrm>
            <a:off x="1270000" y="1041400"/>
            <a:ext cx="21666200" cy="2209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b="0"/>
            </a:lvl1pPr>
          </a:lstStyle>
          <a:p>
            <a:r>
              <a:rPr dirty="0"/>
              <a:t>Title Text</a:t>
            </a:r>
          </a:p>
        </p:txBody>
      </p:sp>
      <p:sp>
        <p:nvSpPr>
          <p:cNvPr id="3" name="Body Level One…">
            <a:extLst>
              <a:ext uri="{FF2B5EF4-FFF2-40B4-BE49-F238E27FC236}">
                <a16:creationId xmlns:a16="http://schemas.microsoft.com/office/drawing/2014/main" id="{8976991E-B2D9-8953-C7FD-62B12ECEC605}"/>
              </a:ext>
            </a:extLst>
          </p:cNvPr>
          <p:cNvSpPr txBox="1">
            <a:spLocks noGrp="1"/>
          </p:cNvSpPr>
          <p:nvPr>
            <p:ph idx="1"/>
          </p:nvPr>
        </p:nvSpPr>
        <p:spPr>
          <a:xfrm>
            <a:off x="1270000" y="3575050"/>
            <a:ext cx="21666200" cy="85471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marL="838200" indent="-558800">
              <a:buClr>
                <a:schemeClr val="accent1">
                  <a:hueOff val="-605041"/>
                  <a:satOff val="66999"/>
                  <a:lumOff val="-7058"/>
                </a:schemeClr>
              </a:buClr>
              <a:buSzPct val="100000"/>
              <a:buChar char="•"/>
            </a:lvl2pPr>
            <a:lvl3pPr marL="1257300" indent="-419100">
              <a:buSzPct val="100000"/>
              <a:buChar char="-"/>
              <a:defRPr sz="3800"/>
            </a:lvl3pPr>
            <a:lvl4pPr marL="2451100" indent="-800100">
              <a:spcBef>
                <a:spcPts val="5200"/>
              </a:spcBef>
              <a:buClr>
                <a:schemeClr val="accent1">
                  <a:hueOff val="-605041"/>
                  <a:satOff val="66999"/>
                  <a:lumOff val="-7058"/>
                </a:schemeClr>
              </a:buClr>
              <a:buSzPct val="171000"/>
              <a:buChar char="•"/>
              <a:defRPr sz="2200"/>
            </a:lvl4pPr>
            <a:lvl5pPr marL="2895600" indent="-800100">
              <a:spcBef>
                <a:spcPts val="5200"/>
              </a:spcBef>
              <a:buClr>
                <a:schemeClr val="accent1">
                  <a:hueOff val="-605041"/>
                  <a:satOff val="66999"/>
                  <a:lumOff val="-7058"/>
                </a:schemeClr>
              </a:buClr>
              <a:buSzPct val="171000"/>
              <a:buChar char="•"/>
              <a:defRPr sz="5600"/>
            </a:lvl5pPr>
          </a:lstStyle>
          <a:p>
            <a:r>
              <a:rPr dirty="0"/>
              <a:t>Body Level O</a:t>
            </a:r>
            <a:r>
              <a:rPr lang="en-US" dirty="0"/>
              <a:t>ne</a:t>
            </a:r>
          </a:p>
          <a:p>
            <a:endParaRPr lang="en-US" dirty="0"/>
          </a:p>
        </p:txBody>
      </p:sp>
      <p:sp>
        <p:nvSpPr>
          <p:cNvPr id="5" name="Rectangle 4">
            <a:extLst>
              <a:ext uri="{FF2B5EF4-FFF2-40B4-BE49-F238E27FC236}">
                <a16:creationId xmlns:a16="http://schemas.microsoft.com/office/drawing/2014/main" id="{BF3419F2-0E28-4A5D-D3D2-63F9F49E066A}"/>
              </a:ext>
            </a:extLst>
          </p:cNvPr>
          <p:cNvSpPr/>
          <p:nvPr userDrawn="1"/>
        </p:nvSpPr>
        <p:spPr>
          <a:xfrm>
            <a:off x="18575189" y="12774591"/>
            <a:ext cx="3886200" cy="718145"/>
          </a:xfrm>
          <a:prstGeom prst="rect">
            <a:avLst/>
          </a:pr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chemeClr val="bg1"/>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Slide Number">
            <a:extLst>
              <a:ext uri="{FF2B5EF4-FFF2-40B4-BE49-F238E27FC236}">
                <a16:creationId xmlns:a16="http://schemas.microsoft.com/office/drawing/2014/main" id="{1D7FD209-9262-7E7B-DAE0-81881715D01B}"/>
              </a:ext>
            </a:extLst>
          </p:cNvPr>
          <p:cNvSpPr txBox="1">
            <a:spLocks/>
          </p:cNvSpPr>
          <p:nvPr userDrawn="1"/>
        </p:nvSpPr>
        <p:spPr>
          <a:xfrm>
            <a:off x="22726981" y="12887394"/>
            <a:ext cx="525785" cy="471924"/>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2"/>
                </a:solidFill>
                <a:effectLst/>
                <a:uFillTx/>
                <a:latin typeface="+mn-lt"/>
                <a:ea typeface="+mn-ea"/>
                <a:cs typeface="+mn-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9pPr>
          </a:lstStyle>
          <a:p>
            <a:fld id="{86CB4B4D-7CA3-9044-876B-883B54F8677D}" type="slidenum">
              <a:rPr lang="en-US" smtClean="0">
                <a:solidFill>
                  <a:schemeClr val="bg1"/>
                </a:solidFill>
              </a:rPr>
              <a:pPr/>
              <a:t>‹#›</a:t>
            </a:fld>
            <a:endParaRPr lang="en-US" dirty="0">
              <a:solidFill>
                <a:schemeClr val="bg1"/>
              </a:solidFill>
            </a:endParaRPr>
          </a:p>
        </p:txBody>
      </p:sp>
      <p:pic>
        <p:nvPicPr>
          <p:cNvPr id="18" name="Picture 17" descr="A blue and white logo&#10;&#10;Description automatically generated with low confidence">
            <a:extLst>
              <a:ext uri="{FF2B5EF4-FFF2-40B4-BE49-F238E27FC236}">
                <a16:creationId xmlns:a16="http://schemas.microsoft.com/office/drawing/2014/main" id="{F49288E5-B164-C87C-81F5-5B3BAA3A3F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0" y="12573000"/>
            <a:ext cx="996927" cy="1001206"/>
          </a:xfrm>
          <a:prstGeom prst="rect">
            <a:avLst/>
          </a:prstGeom>
        </p:spPr>
      </p:pic>
      <p:sp>
        <p:nvSpPr>
          <p:cNvPr id="11" name="2018 Annual Report concepts">
            <a:extLst>
              <a:ext uri="{FF2B5EF4-FFF2-40B4-BE49-F238E27FC236}">
                <a16:creationId xmlns:a16="http://schemas.microsoft.com/office/drawing/2014/main" id="{2BCC1266-6987-415C-8FF4-77ED1C13A9AB}"/>
              </a:ext>
            </a:extLst>
          </p:cNvPr>
          <p:cNvSpPr txBox="1"/>
          <p:nvPr userDrawn="1"/>
        </p:nvSpPr>
        <p:spPr>
          <a:xfrm>
            <a:off x="18768525" y="12799723"/>
            <a:ext cx="3438568"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solidFill>
                  <a:schemeClr val="bg1"/>
                </a:solidFill>
              </a:rPr>
              <a:t>Strategy and governance Presentation</a:t>
            </a:r>
            <a:endParaRPr sz="1800" dirty="0">
              <a:solidFill>
                <a:schemeClr val="bg1"/>
              </a:solidFill>
            </a:endParaRPr>
          </a:p>
        </p:txBody>
      </p:sp>
      <p:sp>
        <p:nvSpPr>
          <p:cNvPr id="12" name="Rectangle 11">
            <a:extLst>
              <a:ext uri="{FF2B5EF4-FFF2-40B4-BE49-F238E27FC236}">
                <a16:creationId xmlns:a16="http://schemas.microsoft.com/office/drawing/2014/main" id="{236444CC-9A0D-416C-9088-0B5FC54CAF9D}"/>
              </a:ext>
            </a:extLst>
          </p:cNvPr>
          <p:cNvSpPr/>
          <p:nvPr userDrawn="1"/>
        </p:nvSpPr>
        <p:spPr>
          <a:xfrm>
            <a:off x="18544709" y="12845742"/>
            <a:ext cx="3886200" cy="56455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Tree>
    <p:extLst>
      <p:ext uri="{BB962C8B-B14F-4D97-AF65-F5344CB8AC3E}">
        <p14:creationId xmlns:p14="http://schemas.microsoft.com/office/powerpoint/2010/main" val="1992807028"/>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Footer">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8" name="Rectangle">
            <a:extLst>
              <a:ext uri="{FF2B5EF4-FFF2-40B4-BE49-F238E27FC236}">
                <a16:creationId xmlns:a16="http://schemas.microsoft.com/office/drawing/2014/main" id="{83AB444C-B896-FBD5-3BAF-5A0D2B363064}"/>
              </a:ext>
            </a:extLst>
          </p:cNvPr>
          <p:cNvSpPr/>
          <p:nvPr userDrawn="1"/>
        </p:nvSpPr>
        <p:spPr>
          <a:xfrm>
            <a:off x="0" y="12446000"/>
            <a:ext cx="24384000" cy="1282700"/>
          </a:xfrm>
          <a:prstGeom prst="rect">
            <a:avLst/>
          </a:prstGeom>
          <a:solidFill>
            <a:schemeClr val="accent2"/>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9" name="2018 Annual Report concepts">
            <a:extLst>
              <a:ext uri="{FF2B5EF4-FFF2-40B4-BE49-F238E27FC236}">
                <a16:creationId xmlns:a16="http://schemas.microsoft.com/office/drawing/2014/main" id="{D295C89C-EB49-00AE-42B3-AF029FD75644}"/>
              </a:ext>
            </a:extLst>
          </p:cNvPr>
          <p:cNvSpPr txBox="1"/>
          <p:nvPr userDrawn="1"/>
        </p:nvSpPr>
        <p:spPr>
          <a:xfrm>
            <a:off x="18768525" y="12799723"/>
            <a:ext cx="3438568"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solidFill>
                  <a:schemeClr val="bg1"/>
                </a:solidFill>
              </a:rPr>
              <a:t>Strategy and Governance Presentation</a:t>
            </a:r>
            <a:endParaRPr sz="1800" dirty="0">
              <a:solidFill>
                <a:schemeClr val="bg1"/>
              </a:solidFill>
            </a:endParaRPr>
          </a:p>
        </p:txBody>
      </p:sp>
      <p:sp>
        <p:nvSpPr>
          <p:cNvPr id="10" name="Rectangle 9">
            <a:extLst>
              <a:ext uri="{FF2B5EF4-FFF2-40B4-BE49-F238E27FC236}">
                <a16:creationId xmlns:a16="http://schemas.microsoft.com/office/drawing/2014/main" id="{83973581-CDCF-8705-E5DE-62F8AEB806FF}"/>
              </a:ext>
            </a:extLst>
          </p:cNvPr>
          <p:cNvSpPr/>
          <p:nvPr userDrawn="1"/>
        </p:nvSpPr>
        <p:spPr>
          <a:xfrm>
            <a:off x="18544709" y="12845742"/>
            <a:ext cx="3886200" cy="56455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Slide Number">
            <a:extLst>
              <a:ext uri="{FF2B5EF4-FFF2-40B4-BE49-F238E27FC236}">
                <a16:creationId xmlns:a16="http://schemas.microsoft.com/office/drawing/2014/main" id="{7F6B6C06-96A4-7851-B9B3-989A411B6BD1}"/>
              </a:ext>
            </a:extLst>
          </p:cNvPr>
          <p:cNvSpPr txBox="1">
            <a:spLocks/>
          </p:cNvSpPr>
          <p:nvPr userDrawn="1"/>
        </p:nvSpPr>
        <p:spPr>
          <a:xfrm>
            <a:off x="22726981" y="12887394"/>
            <a:ext cx="525785" cy="471924"/>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2"/>
                </a:solidFill>
                <a:effectLst/>
                <a:uFillTx/>
                <a:latin typeface="+mn-lt"/>
                <a:ea typeface="+mn-ea"/>
                <a:cs typeface="+mn-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9pPr>
          </a:lstStyle>
          <a:p>
            <a:fld id="{86CB4B4D-7CA3-9044-876B-883B54F8677D}" type="slidenum">
              <a:rPr lang="en-US" smtClean="0">
                <a:solidFill>
                  <a:schemeClr val="bg1"/>
                </a:solidFill>
              </a:rPr>
              <a:pPr/>
              <a:t>‹#›</a:t>
            </a:fld>
            <a:endParaRPr lang="en-US" dirty="0">
              <a:solidFill>
                <a:schemeClr val="bg1"/>
              </a:solidFill>
            </a:endParaRPr>
          </a:p>
        </p:txBody>
      </p:sp>
      <p:pic>
        <p:nvPicPr>
          <p:cNvPr id="13" name="Picture 12" descr="A blue and white logo&#10;&#10;Description automatically generated with low confidence">
            <a:extLst>
              <a:ext uri="{FF2B5EF4-FFF2-40B4-BE49-F238E27FC236}">
                <a16:creationId xmlns:a16="http://schemas.microsoft.com/office/drawing/2014/main" id="{2B943729-2038-93AC-1C3E-BF73190C85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0" y="12573000"/>
            <a:ext cx="996927" cy="1001206"/>
          </a:xfrm>
          <a:prstGeom prst="rect">
            <a:avLst/>
          </a:prstGeom>
        </p:spPr>
      </p:pic>
    </p:spTree>
    <p:extLst>
      <p:ext uri="{BB962C8B-B14F-4D97-AF65-F5344CB8AC3E}">
        <p14:creationId xmlns:p14="http://schemas.microsoft.com/office/powerpoint/2010/main" val="397725217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Footer">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0394E0CF-FACA-4367-BE2F-B5750E198DF7}"/>
              </a:ext>
            </a:extLst>
          </p:cNvPr>
          <p:cNvSpPr/>
          <p:nvPr userDrawn="1"/>
        </p:nvSpPr>
        <p:spPr>
          <a:xfrm>
            <a:off x="0" y="12446000"/>
            <a:ext cx="24384000" cy="1282700"/>
          </a:xfrm>
          <a:prstGeom prst="rect">
            <a:avLst/>
          </a:prstGeom>
          <a:solidFill>
            <a:schemeClr val="accent2"/>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12" name="Rectangle 11">
            <a:extLst>
              <a:ext uri="{FF2B5EF4-FFF2-40B4-BE49-F238E27FC236}">
                <a16:creationId xmlns:a16="http://schemas.microsoft.com/office/drawing/2014/main" id="{50F193D0-755C-452F-BAE9-A2A80F9BDA42}"/>
              </a:ext>
            </a:extLst>
          </p:cNvPr>
          <p:cNvSpPr/>
          <p:nvPr userDrawn="1"/>
        </p:nvSpPr>
        <p:spPr>
          <a:xfrm>
            <a:off x="18575189" y="12774591"/>
            <a:ext cx="3886200" cy="718145"/>
          </a:xfrm>
          <a:prstGeom prst="rect">
            <a:avLst/>
          </a:pr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chemeClr val="bg1"/>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3" name="Slide Number">
            <a:extLst>
              <a:ext uri="{FF2B5EF4-FFF2-40B4-BE49-F238E27FC236}">
                <a16:creationId xmlns:a16="http://schemas.microsoft.com/office/drawing/2014/main" id="{6E55921E-5D3B-4108-A530-E968EE847C19}"/>
              </a:ext>
            </a:extLst>
          </p:cNvPr>
          <p:cNvSpPr txBox="1">
            <a:spLocks/>
          </p:cNvSpPr>
          <p:nvPr userDrawn="1"/>
        </p:nvSpPr>
        <p:spPr>
          <a:xfrm>
            <a:off x="22726981" y="12887394"/>
            <a:ext cx="525785" cy="471924"/>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2"/>
                </a:solidFill>
                <a:effectLst/>
                <a:uFillTx/>
                <a:latin typeface="+mn-lt"/>
                <a:ea typeface="+mn-ea"/>
                <a:cs typeface="+mn-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9pPr>
          </a:lstStyle>
          <a:p>
            <a:fld id="{86CB4B4D-7CA3-9044-876B-883B54F8677D}" type="slidenum">
              <a:rPr lang="en-US" smtClean="0">
                <a:solidFill>
                  <a:schemeClr val="bg1"/>
                </a:solidFill>
              </a:rPr>
              <a:pPr/>
              <a:t>‹#›</a:t>
            </a:fld>
            <a:endParaRPr lang="en-US" dirty="0">
              <a:solidFill>
                <a:schemeClr val="bg1"/>
              </a:solidFill>
            </a:endParaRPr>
          </a:p>
        </p:txBody>
      </p:sp>
      <p:pic>
        <p:nvPicPr>
          <p:cNvPr id="15" name="Picture 14" descr="A blue and white logo&#10;&#10;Description automatically generated with low confidence">
            <a:extLst>
              <a:ext uri="{FF2B5EF4-FFF2-40B4-BE49-F238E27FC236}">
                <a16:creationId xmlns:a16="http://schemas.microsoft.com/office/drawing/2014/main" id="{CF8DC73A-5326-476E-AD63-9FE9BD174A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0" y="12573000"/>
            <a:ext cx="996927" cy="1001206"/>
          </a:xfrm>
          <a:prstGeom prst="rect">
            <a:avLst/>
          </a:prstGeom>
        </p:spPr>
      </p:pic>
      <p:sp>
        <p:nvSpPr>
          <p:cNvPr id="16" name="Rectangle 15">
            <a:extLst>
              <a:ext uri="{FF2B5EF4-FFF2-40B4-BE49-F238E27FC236}">
                <a16:creationId xmlns:a16="http://schemas.microsoft.com/office/drawing/2014/main" id="{EE7BB774-9B05-4790-9ED8-820D9F7FB000}"/>
              </a:ext>
            </a:extLst>
          </p:cNvPr>
          <p:cNvSpPr/>
          <p:nvPr userDrawn="1"/>
        </p:nvSpPr>
        <p:spPr>
          <a:xfrm>
            <a:off x="18544709" y="12845742"/>
            <a:ext cx="3886200" cy="56455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7" name="2018 Annual Report concepts">
            <a:extLst>
              <a:ext uri="{FF2B5EF4-FFF2-40B4-BE49-F238E27FC236}">
                <a16:creationId xmlns:a16="http://schemas.microsoft.com/office/drawing/2014/main" id="{520AE403-9309-4D5F-A88E-DCABC74EB56C}"/>
              </a:ext>
            </a:extLst>
          </p:cNvPr>
          <p:cNvSpPr txBox="1"/>
          <p:nvPr userDrawn="1"/>
        </p:nvSpPr>
        <p:spPr>
          <a:xfrm>
            <a:off x="18768525" y="12938222"/>
            <a:ext cx="3438568"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solidFill>
                  <a:schemeClr val="bg1"/>
                </a:solidFill>
              </a:rPr>
              <a:t>Investor Presentation</a:t>
            </a:r>
            <a:endParaRPr sz="1800" dirty="0">
              <a:solidFill>
                <a:schemeClr val="bg1"/>
              </a:solidFill>
            </a:endParaRPr>
          </a:p>
        </p:txBody>
      </p:sp>
    </p:spTree>
    <p:extLst>
      <p:ext uri="{BB962C8B-B14F-4D97-AF65-F5344CB8AC3E}">
        <p14:creationId xmlns:p14="http://schemas.microsoft.com/office/powerpoint/2010/main" val="2393369379"/>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Headlin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C0DB0D-7DCD-71A6-1A01-DEA902F0B3EC}"/>
              </a:ext>
            </a:extLst>
          </p:cNvPr>
          <p:cNvSpPr/>
          <p:nvPr userDrawn="1"/>
        </p:nvSpPr>
        <p:spPr>
          <a:xfrm>
            <a:off x="0" y="0"/>
            <a:ext cx="8229600" cy="137160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2" name="Title Text">
            <a:extLst>
              <a:ext uri="{FF2B5EF4-FFF2-40B4-BE49-F238E27FC236}">
                <a16:creationId xmlns:a16="http://schemas.microsoft.com/office/drawing/2014/main" id="{28FAACAC-0040-FC82-A9B0-DB69910C7AB7}"/>
              </a:ext>
            </a:extLst>
          </p:cNvPr>
          <p:cNvSpPr txBox="1">
            <a:spLocks noGrp="1"/>
          </p:cNvSpPr>
          <p:nvPr>
            <p:ph type="title"/>
          </p:nvPr>
        </p:nvSpPr>
        <p:spPr>
          <a:xfrm>
            <a:off x="838200" y="3949700"/>
            <a:ext cx="6324600" cy="5816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defRPr b="0">
                <a:solidFill>
                  <a:schemeClr val="bg1"/>
                </a:solidFill>
              </a:defRPr>
            </a:lvl1pPr>
          </a:lstStyle>
          <a:p>
            <a:r>
              <a:rPr dirty="0"/>
              <a:t>Title Text</a:t>
            </a:r>
          </a:p>
        </p:txBody>
      </p:sp>
      <p:sp>
        <p:nvSpPr>
          <p:cNvPr id="3" name="Body Level One…">
            <a:extLst>
              <a:ext uri="{FF2B5EF4-FFF2-40B4-BE49-F238E27FC236}">
                <a16:creationId xmlns:a16="http://schemas.microsoft.com/office/drawing/2014/main" id="{8976991E-B2D9-8953-C7FD-62B12ECEC605}"/>
              </a:ext>
            </a:extLst>
          </p:cNvPr>
          <p:cNvSpPr txBox="1">
            <a:spLocks noGrp="1"/>
          </p:cNvSpPr>
          <p:nvPr>
            <p:ph idx="1"/>
          </p:nvPr>
        </p:nvSpPr>
        <p:spPr>
          <a:xfrm>
            <a:off x="9334500" y="838200"/>
            <a:ext cx="13944600" cy="112839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2pPr marL="838200" indent="-558800">
              <a:buClr>
                <a:schemeClr val="accent1">
                  <a:hueOff val="-605041"/>
                  <a:satOff val="66999"/>
                  <a:lumOff val="-7058"/>
                </a:schemeClr>
              </a:buClr>
              <a:buSzPct val="100000"/>
              <a:buChar char="•"/>
            </a:lvl2pPr>
            <a:lvl3pPr marL="1257300" indent="-419100">
              <a:buSzPct val="100000"/>
              <a:buChar char="-"/>
              <a:defRPr sz="3800"/>
            </a:lvl3pPr>
            <a:lvl4pPr marL="2451100" indent="-800100">
              <a:spcBef>
                <a:spcPts val="5200"/>
              </a:spcBef>
              <a:buClr>
                <a:schemeClr val="accent1">
                  <a:hueOff val="-605041"/>
                  <a:satOff val="66999"/>
                  <a:lumOff val="-7058"/>
                </a:schemeClr>
              </a:buClr>
              <a:buSzPct val="171000"/>
              <a:buChar char="•"/>
              <a:defRPr sz="2200"/>
            </a:lvl4pPr>
            <a:lvl5pPr marL="2895600" indent="-800100">
              <a:spcBef>
                <a:spcPts val="5200"/>
              </a:spcBef>
              <a:buClr>
                <a:schemeClr val="accent1">
                  <a:hueOff val="-605041"/>
                  <a:satOff val="66999"/>
                  <a:lumOff val="-7058"/>
                </a:schemeClr>
              </a:buClr>
              <a:buSzPct val="171000"/>
              <a:buChar char="•"/>
              <a:defRPr sz="5600"/>
            </a:lvl5pPr>
          </a:lstStyle>
          <a:p>
            <a:r>
              <a:rPr dirty="0"/>
              <a:t>Body Level O</a:t>
            </a:r>
            <a:r>
              <a:rPr lang="en-US" dirty="0"/>
              <a:t>ne</a:t>
            </a:r>
          </a:p>
          <a:p>
            <a:endParaRPr lang="en-US" dirty="0"/>
          </a:p>
        </p:txBody>
      </p:sp>
      <p:sp>
        <p:nvSpPr>
          <p:cNvPr id="8" name="Rectangle">
            <a:extLst>
              <a:ext uri="{FF2B5EF4-FFF2-40B4-BE49-F238E27FC236}">
                <a16:creationId xmlns:a16="http://schemas.microsoft.com/office/drawing/2014/main" id="{83AB444C-B896-FBD5-3BAF-5A0D2B363064}"/>
              </a:ext>
            </a:extLst>
          </p:cNvPr>
          <p:cNvSpPr/>
          <p:nvPr userDrawn="1"/>
        </p:nvSpPr>
        <p:spPr>
          <a:xfrm>
            <a:off x="8229600" y="12446000"/>
            <a:ext cx="16154400" cy="1282700"/>
          </a:xfrm>
          <a:prstGeom prst="rect">
            <a:avLst/>
          </a:prstGeom>
          <a:solidFill>
            <a:schemeClr val="bg2"/>
          </a:solidFill>
          <a:ln w="12700">
            <a:no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4" name="2018 Annual Report concepts">
            <a:extLst>
              <a:ext uri="{FF2B5EF4-FFF2-40B4-BE49-F238E27FC236}">
                <a16:creationId xmlns:a16="http://schemas.microsoft.com/office/drawing/2014/main" id="{FA4F4A5C-C22F-0946-234E-645CF9D3039F}"/>
              </a:ext>
            </a:extLst>
          </p:cNvPr>
          <p:cNvSpPr txBox="1"/>
          <p:nvPr userDrawn="1"/>
        </p:nvSpPr>
        <p:spPr>
          <a:xfrm>
            <a:off x="18799005" y="12943868"/>
            <a:ext cx="3438568"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solidFill>
                  <a:schemeClr val="accent2"/>
                </a:solidFill>
              </a:rPr>
              <a:t>Investor Presentation</a:t>
            </a:r>
            <a:endParaRPr sz="1800" dirty="0">
              <a:solidFill>
                <a:schemeClr val="accent2"/>
              </a:solidFill>
            </a:endParaRPr>
          </a:p>
        </p:txBody>
      </p:sp>
      <p:sp>
        <p:nvSpPr>
          <p:cNvPr id="5" name="Rectangle 4">
            <a:extLst>
              <a:ext uri="{FF2B5EF4-FFF2-40B4-BE49-F238E27FC236}">
                <a16:creationId xmlns:a16="http://schemas.microsoft.com/office/drawing/2014/main" id="{BF3419F2-0E28-4A5D-D3D2-63F9F49E066A}"/>
              </a:ext>
            </a:extLst>
          </p:cNvPr>
          <p:cNvSpPr/>
          <p:nvPr userDrawn="1"/>
        </p:nvSpPr>
        <p:spPr>
          <a:xfrm>
            <a:off x="18575189" y="12851388"/>
            <a:ext cx="3886200" cy="564550"/>
          </a:xfrm>
          <a:prstGeom prst="rect">
            <a:avLst/>
          </a:prstGeom>
          <a:no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4" name="Slide Number">
            <a:extLst>
              <a:ext uri="{FF2B5EF4-FFF2-40B4-BE49-F238E27FC236}">
                <a16:creationId xmlns:a16="http://schemas.microsoft.com/office/drawing/2014/main" id="{1D7FD209-9262-7E7B-DAE0-81881715D01B}"/>
              </a:ext>
            </a:extLst>
          </p:cNvPr>
          <p:cNvSpPr txBox="1">
            <a:spLocks/>
          </p:cNvSpPr>
          <p:nvPr userDrawn="1"/>
        </p:nvSpPr>
        <p:spPr>
          <a:xfrm>
            <a:off x="22726981" y="12887394"/>
            <a:ext cx="525785" cy="471924"/>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2"/>
                </a:solidFill>
                <a:effectLst/>
                <a:uFillTx/>
                <a:latin typeface="+mn-lt"/>
                <a:ea typeface="+mn-ea"/>
                <a:cs typeface="+mn-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9pPr>
          </a:lstStyle>
          <a:p>
            <a:fld id="{86CB4B4D-7CA3-9044-876B-883B54F8677D}" type="slidenum">
              <a:rPr lang="en-US" smtClean="0"/>
              <a:pPr/>
              <a:t>‹#›</a:t>
            </a:fld>
            <a:endParaRPr lang="en-US" dirty="0"/>
          </a:p>
        </p:txBody>
      </p:sp>
      <p:pic>
        <p:nvPicPr>
          <p:cNvPr id="18" name="Picture 17" descr="A blue and white logo&#10;&#10;Description automatically generated with low confidence">
            <a:extLst>
              <a:ext uri="{FF2B5EF4-FFF2-40B4-BE49-F238E27FC236}">
                <a16:creationId xmlns:a16="http://schemas.microsoft.com/office/drawing/2014/main" id="{F49288E5-B164-C87C-81F5-5B3BAA3A3F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0" y="12495788"/>
            <a:ext cx="950677" cy="1001206"/>
          </a:xfrm>
          <a:prstGeom prst="rect">
            <a:avLst/>
          </a:prstGeom>
        </p:spPr>
      </p:pic>
    </p:spTree>
    <p:extLst>
      <p:ext uri="{BB962C8B-B14F-4D97-AF65-F5344CB8AC3E}">
        <p14:creationId xmlns:p14="http://schemas.microsoft.com/office/powerpoint/2010/main" val="389362369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Headline Gr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9C0DB0D-7DCD-71A6-1A01-DEA902F0B3EC}"/>
              </a:ext>
            </a:extLst>
          </p:cNvPr>
          <p:cNvSpPr/>
          <p:nvPr userDrawn="1"/>
        </p:nvSpPr>
        <p:spPr>
          <a:xfrm>
            <a:off x="0" y="0"/>
            <a:ext cx="8229600" cy="13716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 name="Title Text">
            <a:extLst>
              <a:ext uri="{FF2B5EF4-FFF2-40B4-BE49-F238E27FC236}">
                <a16:creationId xmlns:a16="http://schemas.microsoft.com/office/drawing/2014/main" id="{28FAACAC-0040-FC82-A9B0-DB69910C7AB7}"/>
              </a:ext>
            </a:extLst>
          </p:cNvPr>
          <p:cNvSpPr txBox="1">
            <a:spLocks noGrp="1"/>
          </p:cNvSpPr>
          <p:nvPr>
            <p:ph type="title"/>
          </p:nvPr>
        </p:nvSpPr>
        <p:spPr>
          <a:xfrm>
            <a:off x="838200" y="3949700"/>
            <a:ext cx="6324600" cy="5816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lgn="ctr">
              <a:defRPr b="0">
                <a:solidFill>
                  <a:schemeClr val="tx2"/>
                </a:solidFill>
              </a:defRPr>
            </a:lvl1pPr>
          </a:lstStyle>
          <a:p>
            <a:r>
              <a:rPr dirty="0"/>
              <a:t>Title Text</a:t>
            </a:r>
          </a:p>
        </p:txBody>
      </p:sp>
      <p:sp>
        <p:nvSpPr>
          <p:cNvPr id="3" name="Body Level One…">
            <a:extLst>
              <a:ext uri="{FF2B5EF4-FFF2-40B4-BE49-F238E27FC236}">
                <a16:creationId xmlns:a16="http://schemas.microsoft.com/office/drawing/2014/main" id="{8976991E-B2D9-8953-C7FD-62B12ECEC605}"/>
              </a:ext>
            </a:extLst>
          </p:cNvPr>
          <p:cNvSpPr txBox="1">
            <a:spLocks noGrp="1"/>
          </p:cNvSpPr>
          <p:nvPr>
            <p:ph idx="1"/>
          </p:nvPr>
        </p:nvSpPr>
        <p:spPr>
          <a:xfrm>
            <a:off x="9334500" y="838200"/>
            <a:ext cx="13944600" cy="112839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2pPr marL="838200" indent="-558800">
              <a:buClr>
                <a:schemeClr val="accent1">
                  <a:hueOff val="-605041"/>
                  <a:satOff val="66999"/>
                  <a:lumOff val="-7058"/>
                </a:schemeClr>
              </a:buClr>
              <a:buSzPct val="100000"/>
              <a:buChar char="•"/>
            </a:lvl2pPr>
            <a:lvl3pPr marL="1257300" indent="-419100">
              <a:buSzPct val="100000"/>
              <a:buChar char="-"/>
              <a:defRPr sz="3800"/>
            </a:lvl3pPr>
            <a:lvl4pPr marL="2451100" indent="-800100">
              <a:spcBef>
                <a:spcPts val="5200"/>
              </a:spcBef>
              <a:buClr>
                <a:schemeClr val="accent1">
                  <a:hueOff val="-605041"/>
                  <a:satOff val="66999"/>
                  <a:lumOff val="-7058"/>
                </a:schemeClr>
              </a:buClr>
              <a:buSzPct val="171000"/>
              <a:buChar char="•"/>
              <a:defRPr sz="2200"/>
            </a:lvl4pPr>
            <a:lvl5pPr marL="2895600" indent="-800100">
              <a:spcBef>
                <a:spcPts val="5200"/>
              </a:spcBef>
              <a:buClr>
                <a:schemeClr val="accent1">
                  <a:hueOff val="-605041"/>
                  <a:satOff val="66999"/>
                  <a:lumOff val="-7058"/>
                </a:schemeClr>
              </a:buClr>
              <a:buSzPct val="171000"/>
              <a:buChar char="•"/>
              <a:defRPr sz="5600"/>
            </a:lvl5pPr>
          </a:lstStyle>
          <a:p>
            <a:r>
              <a:rPr dirty="0"/>
              <a:t>Body Level O</a:t>
            </a:r>
            <a:r>
              <a:rPr lang="en-US" dirty="0"/>
              <a:t>ne</a:t>
            </a:r>
          </a:p>
          <a:p>
            <a:endParaRPr lang="en-US" dirty="0"/>
          </a:p>
        </p:txBody>
      </p:sp>
      <p:sp>
        <p:nvSpPr>
          <p:cNvPr id="8" name="Rectangle">
            <a:extLst>
              <a:ext uri="{FF2B5EF4-FFF2-40B4-BE49-F238E27FC236}">
                <a16:creationId xmlns:a16="http://schemas.microsoft.com/office/drawing/2014/main" id="{83AB444C-B896-FBD5-3BAF-5A0D2B363064}"/>
              </a:ext>
            </a:extLst>
          </p:cNvPr>
          <p:cNvSpPr/>
          <p:nvPr userDrawn="1"/>
        </p:nvSpPr>
        <p:spPr>
          <a:xfrm>
            <a:off x="8229600" y="12446000"/>
            <a:ext cx="16154400" cy="1282700"/>
          </a:xfrm>
          <a:prstGeom prst="rect">
            <a:avLst/>
          </a:prstGeom>
          <a:solidFill>
            <a:schemeClr val="accent2"/>
          </a:solidFill>
          <a:ln w="12700">
            <a:noFill/>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pic>
        <p:nvPicPr>
          <p:cNvPr id="18" name="Picture 17" descr="A blue and white logo&#10;&#10;Description automatically generated with low confidence">
            <a:extLst>
              <a:ext uri="{FF2B5EF4-FFF2-40B4-BE49-F238E27FC236}">
                <a16:creationId xmlns:a16="http://schemas.microsoft.com/office/drawing/2014/main" id="{F49288E5-B164-C87C-81F5-5B3BAA3A3F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0000" y="12495788"/>
            <a:ext cx="950677" cy="1001206"/>
          </a:xfrm>
          <a:prstGeom prst="rect">
            <a:avLst/>
          </a:prstGeom>
        </p:spPr>
      </p:pic>
      <p:sp>
        <p:nvSpPr>
          <p:cNvPr id="9" name="2018 Annual Report concepts">
            <a:extLst>
              <a:ext uri="{FF2B5EF4-FFF2-40B4-BE49-F238E27FC236}">
                <a16:creationId xmlns:a16="http://schemas.microsoft.com/office/drawing/2014/main" id="{6000F84E-880C-E027-2AD6-F34FE96629D3}"/>
              </a:ext>
            </a:extLst>
          </p:cNvPr>
          <p:cNvSpPr txBox="1"/>
          <p:nvPr userDrawn="1"/>
        </p:nvSpPr>
        <p:spPr>
          <a:xfrm>
            <a:off x="18768525" y="12938222"/>
            <a:ext cx="3438568" cy="37959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1" indent="0" algn="r">
              <a:spcBef>
                <a:spcPts val="2200"/>
              </a:spcBef>
              <a:defRPr sz="1500" cap="all" spc="105">
                <a:solidFill>
                  <a:srgbClr val="FFFFFF"/>
                </a:solidFill>
                <a:latin typeface="Gill Sans SemiBold"/>
                <a:ea typeface="Gill Sans SemiBold"/>
                <a:cs typeface="Gill Sans SemiBold"/>
                <a:sym typeface="Gill Sans SemiBold"/>
              </a:defRPr>
            </a:pPr>
            <a:r>
              <a:rPr lang="en-US" sz="1800" baseline="0" dirty="0">
                <a:solidFill>
                  <a:schemeClr val="bg1"/>
                </a:solidFill>
              </a:rPr>
              <a:t>Investor Presentation</a:t>
            </a:r>
            <a:endParaRPr sz="1800" dirty="0">
              <a:solidFill>
                <a:schemeClr val="bg1"/>
              </a:solidFill>
            </a:endParaRPr>
          </a:p>
        </p:txBody>
      </p:sp>
      <p:sp>
        <p:nvSpPr>
          <p:cNvPr id="10" name="Rectangle 9">
            <a:extLst>
              <a:ext uri="{FF2B5EF4-FFF2-40B4-BE49-F238E27FC236}">
                <a16:creationId xmlns:a16="http://schemas.microsoft.com/office/drawing/2014/main" id="{4AE0D609-011E-FF4E-4D41-00083309FB77}"/>
              </a:ext>
            </a:extLst>
          </p:cNvPr>
          <p:cNvSpPr/>
          <p:nvPr userDrawn="1"/>
        </p:nvSpPr>
        <p:spPr>
          <a:xfrm>
            <a:off x="18544709" y="12845742"/>
            <a:ext cx="3886200" cy="564550"/>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Slide Number">
            <a:extLst>
              <a:ext uri="{FF2B5EF4-FFF2-40B4-BE49-F238E27FC236}">
                <a16:creationId xmlns:a16="http://schemas.microsoft.com/office/drawing/2014/main" id="{00814530-2E27-0411-1D51-3BF3855A594D}"/>
              </a:ext>
            </a:extLst>
          </p:cNvPr>
          <p:cNvSpPr txBox="1">
            <a:spLocks/>
          </p:cNvSpPr>
          <p:nvPr userDrawn="1"/>
        </p:nvSpPr>
        <p:spPr>
          <a:xfrm>
            <a:off x="22726981" y="12887394"/>
            <a:ext cx="525785" cy="471924"/>
          </a:xfrm>
          <a:prstGeom prst="rect">
            <a:avLst/>
          </a:prstGeom>
          <a:ln w="12700">
            <a:miter lim="400000"/>
          </a:ln>
        </p:spPr>
        <p:txBody>
          <a:bodyPr wrap="squar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chemeClr val="accent2"/>
                </a:solidFill>
                <a:effectLst/>
                <a:uFillTx/>
                <a:latin typeface="+mn-lt"/>
                <a:ea typeface="+mn-ea"/>
                <a:cs typeface="+mn-cs"/>
                <a:sym typeface="Gill Sans"/>
              </a:defRPr>
            </a:lvl1pPr>
            <a:lvl2pPr marL="0" marR="0" indent="3429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2pPr>
            <a:lvl3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3pPr>
            <a:lvl4pPr marL="0" marR="0" indent="10287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4pPr>
            <a:lvl5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5pPr>
            <a:lvl6pPr marL="0" marR="0" indent="17145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6pPr>
            <a:lvl7pPr marL="0" marR="0" indent="2057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7pPr>
            <a:lvl8pPr marL="0" marR="0" indent="24003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8pPr>
            <a:lvl9pPr marL="0" marR="0" indent="2743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lvl9pPr>
          </a:lstStyle>
          <a:p>
            <a:fld id="{86CB4B4D-7CA3-9044-876B-883B54F8677D}"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693205831"/>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0" y="-213819"/>
            <a:ext cx="24384000" cy="1270000"/>
          </a:xfrm>
          <a:prstGeom prst="rect">
            <a:avLst/>
          </a:prstGeom>
          <a:solidFill>
            <a:schemeClr val="accent1">
              <a:hueOff val="-605041"/>
              <a:satOff val="66999"/>
              <a:lumOff val="-7058"/>
            </a:schemeClr>
          </a:solidFill>
          <a:ln w="12700">
            <a:miter lim="400000"/>
          </a:ln>
        </p:spPr>
        <p:txBody>
          <a:bodyPr lIns="50800" tIns="50800" rIns="50800" bIns="50800" anchor="ctr"/>
          <a:lstStyle/>
          <a:p>
            <a:pPr defTabSz="584200">
              <a:defRPr sz="4000">
                <a:solidFill>
                  <a:srgbClr val="FFFFFF"/>
                </a:solidFill>
                <a:effectLst>
                  <a:outerShdw blurRad="38100" dist="12700" dir="5400000" rotWithShape="0">
                    <a:srgbClr val="000000">
                      <a:alpha val="50000"/>
                    </a:srgbClr>
                  </a:outerShdw>
                </a:effectLst>
              </a:defRPr>
            </a:pPr>
            <a:endParaRPr dirty="0"/>
          </a:p>
        </p:txBody>
      </p:sp>
      <p:sp>
        <p:nvSpPr>
          <p:cNvPr id="3" name="2018 Annual Report concepts"/>
          <p:cNvSpPr txBox="1"/>
          <p:nvPr/>
        </p:nvSpPr>
        <p:spPr>
          <a:xfrm>
            <a:off x="19931538" y="92886"/>
            <a:ext cx="3990836" cy="65659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1" indent="0" algn="ctr">
              <a:spcBef>
                <a:spcPts val="0"/>
              </a:spcBef>
              <a:defRPr sz="1500" cap="all" spc="105">
                <a:solidFill>
                  <a:srgbClr val="FFFFFF"/>
                </a:solidFill>
                <a:latin typeface="Gill Sans SemiBold"/>
                <a:ea typeface="Gill Sans SemiBold"/>
                <a:cs typeface="Gill Sans SemiBold"/>
                <a:sym typeface="Gill Sans SemiBold"/>
              </a:defRPr>
            </a:pPr>
            <a:r>
              <a:rPr lang="en-US" sz="1800" baseline="0" dirty="0"/>
              <a:t>Strategy and Governance </a:t>
            </a:r>
          </a:p>
          <a:p>
            <a:pPr lvl="1" indent="0" algn="ctr">
              <a:spcBef>
                <a:spcPts val="0"/>
              </a:spcBef>
              <a:defRPr sz="1500" cap="all" spc="105">
                <a:solidFill>
                  <a:srgbClr val="FFFFFF"/>
                </a:solidFill>
                <a:latin typeface="Gill Sans SemiBold"/>
                <a:ea typeface="Gill Sans SemiBold"/>
                <a:cs typeface="Gill Sans SemiBold"/>
                <a:sym typeface="Gill Sans SemiBold"/>
              </a:defRPr>
            </a:pPr>
            <a:r>
              <a:rPr lang="en-US" sz="1800" baseline="0" dirty="0"/>
              <a:t>update presentation</a:t>
            </a:r>
            <a:endParaRPr sz="1800" dirty="0"/>
          </a:p>
        </p:txBody>
      </p:sp>
      <p:sp>
        <p:nvSpPr>
          <p:cNvPr id="4" name="Title Text"/>
          <p:cNvSpPr txBox="1">
            <a:spLocks noGrp="1"/>
          </p:cNvSpPr>
          <p:nvPr>
            <p:ph type="title"/>
          </p:nvPr>
        </p:nvSpPr>
        <p:spPr>
          <a:xfrm>
            <a:off x="1270000" y="1905000"/>
            <a:ext cx="20904200" cy="34417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p>
            <a:r>
              <a:rPr dirty="0"/>
              <a:t>Title Text</a:t>
            </a:r>
          </a:p>
        </p:txBody>
      </p:sp>
      <p:sp>
        <p:nvSpPr>
          <p:cNvPr id="5" name="Body Level One…"/>
          <p:cNvSpPr txBox="1">
            <a:spLocks noGrp="1"/>
          </p:cNvSpPr>
          <p:nvPr>
            <p:ph type="body" idx="1"/>
          </p:nvPr>
        </p:nvSpPr>
        <p:spPr>
          <a:xfrm>
            <a:off x="1270000" y="3898900"/>
            <a:ext cx="20904200" cy="8547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2pPr marL="838200" indent="-558800">
              <a:buClr>
                <a:schemeClr val="accent1">
                  <a:hueOff val="-605041"/>
                  <a:satOff val="66999"/>
                  <a:lumOff val="-7058"/>
                </a:schemeClr>
              </a:buClr>
              <a:buSzPct val="100000"/>
              <a:buChar char="•"/>
            </a:lvl2pPr>
            <a:lvl3pPr marL="1257300" indent="-419100">
              <a:buSzPct val="100000"/>
              <a:buChar char="-"/>
              <a:defRPr sz="3800"/>
            </a:lvl3pPr>
            <a:lvl4pPr marL="2451100" indent="-800100">
              <a:spcBef>
                <a:spcPts val="5200"/>
              </a:spcBef>
              <a:buClr>
                <a:schemeClr val="accent1">
                  <a:hueOff val="-605041"/>
                  <a:satOff val="66999"/>
                  <a:lumOff val="-7058"/>
                </a:schemeClr>
              </a:buClr>
              <a:buSzPct val="171000"/>
              <a:buChar char="•"/>
              <a:defRPr sz="2200"/>
            </a:lvl4pPr>
            <a:lvl5pPr marL="2895600" indent="-800100">
              <a:spcBef>
                <a:spcPts val="5200"/>
              </a:spcBef>
              <a:buClr>
                <a:schemeClr val="accent1">
                  <a:hueOff val="-605041"/>
                  <a:satOff val="66999"/>
                  <a:lumOff val="-7058"/>
                </a:schemeClr>
              </a:buClr>
              <a:buSzPct val="171000"/>
              <a:buChar char="•"/>
              <a:defRPr sz="5600"/>
            </a:lvl5pPr>
          </a:lstStyle>
          <a:p>
            <a:r>
              <a:t>Body Level One</a:t>
            </a:r>
          </a:p>
          <a:p>
            <a:pPr lvl="1"/>
            <a:r>
              <a:t>Body Level Two</a:t>
            </a:r>
          </a:p>
          <a:p>
            <a:pPr lvl="2"/>
            <a:r>
              <a:t>Body Level Three</a:t>
            </a:r>
          </a:p>
          <a:p>
            <a:pPr lvl="3"/>
            <a:r>
              <a:t>Body Level Four</a:t>
            </a:r>
          </a:p>
          <a:p>
            <a:pPr lvl="4"/>
            <a:r>
              <a:t>Body Level Five</a:t>
            </a:r>
          </a:p>
        </p:txBody>
      </p:sp>
      <p:pic>
        <p:nvPicPr>
          <p:cNvPr id="6" name="AZZ_4C_REV_3D_badge_lockup_sans_inc.png" descr="AZZ_4C_REV_3D_badge_lockup_sans_inc.png"/>
          <p:cNvPicPr>
            <a:picLocks noChangeAspect="1"/>
          </p:cNvPicPr>
          <p:nvPr/>
        </p:nvPicPr>
        <p:blipFill>
          <a:blip r:embed="rId4"/>
          <a:stretch>
            <a:fillRect/>
          </a:stretch>
        </p:blipFill>
        <p:spPr>
          <a:xfrm>
            <a:off x="638492" y="-71718"/>
            <a:ext cx="2555272" cy="1056181"/>
          </a:xfrm>
          <a:prstGeom prst="rect">
            <a:avLst/>
          </a:prstGeom>
          <a:ln w="12700">
            <a:miter lim="400000"/>
          </a:ln>
        </p:spPr>
      </p:pic>
      <p:sp>
        <p:nvSpPr>
          <p:cNvPr id="7" name="Slide Number"/>
          <p:cNvSpPr txBox="1">
            <a:spLocks noGrp="1"/>
          </p:cNvSpPr>
          <p:nvPr>
            <p:ph type="sldNum" sz="quarter" idx="2"/>
          </p:nvPr>
        </p:nvSpPr>
        <p:spPr>
          <a:xfrm>
            <a:off x="11969750" y="13093700"/>
            <a:ext cx="419100" cy="457200"/>
          </a:xfrm>
          <a:prstGeom prst="rect">
            <a:avLst/>
          </a:prstGeom>
          <a:ln w="12700">
            <a:miter lim="400000"/>
          </a:ln>
        </p:spPr>
        <p:txBody>
          <a:bodyPr wrap="none" lIns="50800" tIns="50800" rIns="50800" bIns="50800">
            <a:spAutoFit/>
          </a:bodyPr>
          <a:lstStyle>
            <a:lvl1pPr>
              <a:defRPr sz="24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57" r:id="rId1"/>
    <p:sldLayoutId id="2147483692" r:id="rId2"/>
  </p:sldLayoutIdLst>
  <p:transition spd="med"/>
  <p:hf hdr="0" ftr="0" dt="0"/>
  <p:txStyles>
    <p:title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p:titleStyle>
    <p:body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0" marR="0" indent="2794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2pPr>
      <a:lvl3pPr marL="0" marR="0" indent="8382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3pPr>
      <a:lvl4pPr marL="0" marR="0" indent="16510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4pPr>
      <a:lvl5pPr marL="0" marR="0" indent="20955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Text"/>
          <p:cNvSpPr txBox="1">
            <a:spLocks noGrp="1"/>
          </p:cNvSpPr>
          <p:nvPr>
            <p:ph type="title"/>
          </p:nvPr>
        </p:nvSpPr>
        <p:spPr>
          <a:xfrm>
            <a:off x="1270000" y="1041400"/>
            <a:ext cx="21666200" cy="2209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rPr dirty="0"/>
              <a:t>Title Text</a:t>
            </a:r>
          </a:p>
        </p:txBody>
      </p:sp>
      <p:sp>
        <p:nvSpPr>
          <p:cNvPr id="5" name="Body Level One…"/>
          <p:cNvSpPr txBox="1">
            <a:spLocks noGrp="1"/>
          </p:cNvSpPr>
          <p:nvPr>
            <p:ph type="body" idx="1"/>
          </p:nvPr>
        </p:nvSpPr>
        <p:spPr>
          <a:xfrm>
            <a:off x="1270000" y="3575050"/>
            <a:ext cx="21666200" cy="85471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lstStyle>
            <a:lvl2pPr marL="838200" indent="-558800">
              <a:buClr>
                <a:schemeClr val="accent1">
                  <a:hueOff val="-605041"/>
                  <a:satOff val="66999"/>
                  <a:lumOff val="-7058"/>
                </a:schemeClr>
              </a:buClr>
              <a:buSzPct val="100000"/>
              <a:buChar char="•"/>
            </a:lvl2pPr>
            <a:lvl3pPr marL="1257300" indent="-419100">
              <a:buSzPct val="100000"/>
              <a:buChar char="-"/>
              <a:defRPr sz="3800"/>
            </a:lvl3pPr>
            <a:lvl4pPr marL="2451100" indent="-800100">
              <a:spcBef>
                <a:spcPts val="5200"/>
              </a:spcBef>
              <a:buClr>
                <a:schemeClr val="accent1">
                  <a:hueOff val="-605041"/>
                  <a:satOff val="66999"/>
                  <a:lumOff val="-7058"/>
                </a:schemeClr>
              </a:buClr>
              <a:buSzPct val="171000"/>
              <a:buChar char="•"/>
              <a:defRPr sz="2200"/>
            </a:lvl4pPr>
            <a:lvl5pPr marL="2895600" indent="-800100">
              <a:spcBef>
                <a:spcPts val="5200"/>
              </a:spcBef>
              <a:buClr>
                <a:schemeClr val="accent1">
                  <a:hueOff val="-605041"/>
                  <a:satOff val="66999"/>
                  <a:lumOff val="-7058"/>
                </a:schemeClr>
              </a:buClr>
              <a:buSzPct val="171000"/>
              <a:buChar char="•"/>
              <a:defRPr sz="5600"/>
            </a:lvl5pPr>
          </a:lstStyle>
          <a:p>
            <a:r>
              <a:rPr dirty="0"/>
              <a:t>Body Level O</a:t>
            </a:r>
            <a:r>
              <a:rPr lang="en-US" dirty="0"/>
              <a:t>ne</a:t>
            </a:r>
          </a:p>
          <a:p>
            <a:endParaRPr lang="en-US" dirty="0"/>
          </a:p>
        </p:txBody>
      </p:sp>
      <p:sp>
        <p:nvSpPr>
          <p:cNvPr id="7" name="Slide Number"/>
          <p:cNvSpPr txBox="1">
            <a:spLocks noGrp="1"/>
          </p:cNvSpPr>
          <p:nvPr>
            <p:ph type="sldNum" sz="quarter" idx="2"/>
          </p:nvPr>
        </p:nvSpPr>
        <p:spPr>
          <a:xfrm>
            <a:off x="23258183" y="12851388"/>
            <a:ext cx="525785" cy="471924"/>
          </a:xfrm>
          <a:prstGeom prst="rect">
            <a:avLst/>
          </a:prstGeom>
          <a:ln w="12700">
            <a:miter lim="400000"/>
          </a:ln>
        </p:spPr>
        <p:txBody>
          <a:bodyPr wrap="square" lIns="50800" tIns="50800" rIns="50800" bIns="50800">
            <a:spAutoFit/>
          </a:bodyPr>
          <a:lstStyle>
            <a:lvl1pPr>
              <a:defRPr sz="2400" b="0">
                <a:solidFill>
                  <a:schemeClr val="accent2"/>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00348816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hf hdr="0" ftr="0" dt="0"/>
  <p:txStyles>
    <p:title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2"/>
          </a:solidFill>
          <a:uFillTx/>
          <a:latin typeface="+mn-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p:titleStyle>
    <p:bodyStyle>
      <a:lvl1pPr marL="571500" marR="0" indent="-571500" algn="l" defTabSz="825500" latinLnBrk="0">
        <a:lnSpc>
          <a:spcPct val="100000"/>
        </a:lnSpc>
        <a:spcBef>
          <a:spcPts val="2200"/>
        </a:spcBef>
        <a:spcAft>
          <a:spcPts val="0"/>
        </a:spcAft>
        <a:buClr>
          <a:schemeClr val="accent2"/>
        </a:buClr>
        <a:buSzTx/>
        <a:buFont typeface="Arial" panose="020B0604020202020204" pitchFamily="34" charset="0"/>
        <a:buChar char="•"/>
        <a:tabLst/>
        <a:defRPr sz="4400" b="0" i="0" u="none" strike="noStrike" cap="none" spc="0" baseline="0">
          <a:ln>
            <a:noFill/>
          </a:ln>
          <a:solidFill>
            <a:schemeClr val="tx2"/>
          </a:solidFill>
          <a:uFillTx/>
          <a:latin typeface="Avenir Next LT Pro" panose="020B0504020202020204" pitchFamily="34" charset="77"/>
          <a:ea typeface="+mj-ea"/>
          <a:cs typeface="+mj-cs"/>
          <a:sym typeface="Gill Sans Light"/>
        </a:defRPr>
      </a:lvl1pPr>
      <a:lvl2pPr marL="279400" marR="0" indent="0" algn="l" defTabSz="825500" latinLnBrk="0">
        <a:lnSpc>
          <a:spcPct val="100000"/>
        </a:lnSpc>
        <a:spcBef>
          <a:spcPts val="2200"/>
        </a:spcBef>
        <a:spcAft>
          <a:spcPts val="0"/>
        </a:spcAft>
        <a:buClr>
          <a:schemeClr val="accent2"/>
        </a:buClr>
        <a:buSzTx/>
        <a:buFont typeface="Arial" panose="020B0604020202020204" pitchFamily="34" charset="0"/>
        <a:buNone/>
        <a:tabLst/>
        <a:defRPr sz="4400" b="0" i="0" u="none" strike="noStrike" cap="none" spc="0" baseline="0">
          <a:ln>
            <a:noFill/>
          </a:ln>
          <a:solidFill>
            <a:schemeClr val="tx2"/>
          </a:solidFill>
          <a:uFillTx/>
          <a:latin typeface="+mj-lt"/>
          <a:ea typeface="+mj-ea"/>
          <a:cs typeface="+mj-cs"/>
          <a:sym typeface="Gill Sans Light"/>
        </a:defRPr>
      </a:lvl2pPr>
      <a:lvl3pPr marL="838200" marR="0" indent="0" algn="l" defTabSz="825500" latinLnBrk="0">
        <a:lnSpc>
          <a:spcPct val="100000"/>
        </a:lnSpc>
        <a:spcBef>
          <a:spcPts val="2200"/>
        </a:spcBef>
        <a:spcAft>
          <a:spcPts val="0"/>
        </a:spcAft>
        <a:buClr>
          <a:schemeClr val="accent2"/>
        </a:buClr>
        <a:buSzTx/>
        <a:buFont typeface="Arial" panose="020B0604020202020204" pitchFamily="34" charset="0"/>
        <a:buNone/>
        <a:tabLst/>
        <a:defRPr sz="4400" b="0" i="0" u="none" strike="noStrike" cap="none" spc="0" baseline="0">
          <a:ln>
            <a:noFill/>
          </a:ln>
          <a:solidFill>
            <a:schemeClr val="tx2"/>
          </a:solidFill>
          <a:uFillTx/>
          <a:latin typeface="+mj-lt"/>
          <a:ea typeface="+mj-ea"/>
          <a:cs typeface="+mj-cs"/>
          <a:sym typeface="Gill Sans Light"/>
        </a:defRPr>
      </a:lvl3pPr>
      <a:lvl4pPr marL="0" marR="0" indent="16510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4pPr>
      <a:lvl5pPr marL="0" marR="0" indent="20955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Gill San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jpe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8.png"/><Relationship Id="rId5" Type="http://schemas.openxmlformats.org/officeDocument/2006/relationships/image" Target="../media/image40.png"/><Relationship Id="rId10" Type="http://schemas.openxmlformats.org/officeDocument/2006/relationships/image" Target="../media/image46.png"/><Relationship Id="rId4" Type="http://schemas.openxmlformats.org/officeDocument/2006/relationships/image" Target="../media/image39.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azz.com/financial-information/2023"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9.emf"/><Relationship Id="rId4" Type="http://schemas.openxmlformats.org/officeDocument/2006/relationships/image" Target="../media/image58.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1.emf"/><Relationship Id="rId4" Type="http://schemas.openxmlformats.org/officeDocument/2006/relationships/image" Target="../media/image60.e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63.emf"/><Relationship Id="rId4" Type="http://schemas.openxmlformats.org/officeDocument/2006/relationships/image" Target="../media/image62.emf"/></Relationships>
</file>

<file path=ppt/slides/_rels/slide2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chart" Target="../charts/chart4.xml"/><Relationship Id="rId4" Type="http://schemas.openxmlformats.org/officeDocument/2006/relationships/image" Target="../media/image12.sv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30.jp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7.xml"/><Relationship Id="rId7" Type="http://schemas.openxmlformats.org/officeDocument/2006/relationships/image" Target="../media/image35.sv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69750" y="2655699"/>
            <a:ext cx="12169759" cy="3823755"/>
          </a:xfrm>
        </p:spPr>
        <p:txBody>
          <a:bodyPr/>
          <a:lstStyle/>
          <a:p>
            <a:r>
              <a:rPr lang="en-US" sz="6000" dirty="0">
                <a:latin typeface="Gill Sans"/>
              </a:rPr>
              <a:t>AZZ Inc.</a:t>
            </a:r>
            <a:br>
              <a:rPr lang="en-US" sz="6000" dirty="0">
                <a:latin typeface="Gill Sans"/>
              </a:rPr>
            </a:br>
            <a:r>
              <a:rPr lang="en-US" sz="6000" dirty="0">
                <a:latin typeface="Gill Sans"/>
              </a:rPr>
              <a:t>Strategy and Governance Update</a:t>
            </a:r>
            <a:endParaRPr lang="en-US" sz="4800" b="0" dirty="0">
              <a:latin typeface="Gill Sans"/>
            </a:endParaRPr>
          </a:p>
        </p:txBody>
      </p:sp>
      <p:cxnSp>
        <p:nvCxnSpPr>
          <p:cNvPr id="5" name="Straight Connector 4"/>
          <p:cNvCxnSpPr/>
          <p:nvPr/>
        </p:nvCxnSpPr>
        <p:spPr>
          <a:xfrm>
            <a:off x="11969750" y="6376360"/>
            <a:ext cx="12169759" cy="44824"/>
          </a:xfrm>
          <a:prstGeom prst="line">
            <a:avLst/>
          </a:prstGeom>
          <a:noFill/>
          <a:ln w="25400" cap="flat">
            <a:solidFill>
              <a:schemeClr val="accent5">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7" name="TextBox 6"/>
          <p:cNvSpPr txBox="1"/>
          <p:nvPr/>
        </p:nvSpPr>
        <p:spPr>
          <a:xfrm>
            <a:off x="11969750" y="6994453"/>
            <a:ext cx="106299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3200" dirty="0">
                <a:solidFill>
                  <a:schemeClr val="bg1"/>
                </a:solidFill>
              </a:rPr>
              <a:t>February 6, 2024</a:t>
            </a:r>
            <a:endParaRPr kumimoji="0" lang="en-US" sz="3200" b="0" i="0" u="none" strike="noStrike" cap="none" spc="0" normalizeH="0" baseline="0" dirty="0">
              <a:ln>
                <a:noFill/>
              </a:ln>
              <a:solidFill>
                <a:schemeClr val="bg1"/>
              </a:solidFill>
              <a:effectLst/>
              <a:uFillTx/>
              <a:sym typeface="Gill San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737" y="1201271"/>
            <a:ext cx="5062424" cy="2008095"/>
          </a:xfrm>
          <a:prstGeom prst="rect">
            <a:avLst/>
          </a:prstGeom>
        </p:spPr>
      </p:pic>
    </p:spTree>
    <p:custDataLst>
      <p:tags r:id="rId1"/>
    </p:custDataLst>
    <p:extLst>
      <p:ext uri="{BB962C8B-B14F-4D97-AF65-F5344CB8AC3E}">
        <p14:creationId xmlns:p14="http://schemas.microsoft.com/office/powerpoint/2010/main" val="367912544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Corporate Governance</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
          <p:cNvSpPr>
            <a:spLocks noGrp="1"/>
          </p:cNvSpPr>
          <p:nvPr>
            <p:ph type="body" idx="1"/>
          </p:nvPr>
        </p:nvSpPr>
        <p:spPr>
          <a:xfrm>
            <a:off x="831795" y="3574208"/>
            <a:ext cx="5081715" cy="1242523"/>
          </a:xfrm>
          <a:solidFill>
            <a:srgbClr val="194F9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584200" rtl="0" hangingPunct="0">
              <a:spcBef>
                <a:spcPts val="0"/>
              </a:spcBef>
            </a:pPr>
            <a:r>
              <a:rPr lang="en-US" sz="3600" dirty="0">
                <a:solidFill>
                  <a:srgbClr val="FFFFFF"/>
                </a:solidFill>
                <a:latin typeface="+mn-lt"/>
                <a:ea typeface="+mn-ea"/>
                <a:cs typeface="+mn-cs"/>
                <a:sym typeface="Gill Sans"/>
              </a:rPr>
              <a:t>Board Independence</a:t>
            </a:r>
          </a:p>
        </p:txBody>
      </p:sp>
      <p:sp>
        <p:nvSpPr>
          <p:cNvPr id="10" name="TextBox 9"/>
          <p:cNvSpPr txBox="1"/>
          <p:nvPr/>
        </p:nvSpPr>
        <p:spPr>
          <a:xfrm>
            <a:off x="831794" y="5198769"/>
            <a:ext cx="5081715" cy="6536031"/>
          </a:xfrm>
          <a:prstGeom prst="rect">
            <a:avLst/>
          </a:prstGeom>
          <a:ln>
            <a:solidFill>
              <a:schemeClr val="tx1"/>
            </a:solidFill>
            <a:prstDash val="lgDash"/>
          </a:ln>
        </p:spPr>
        <p:txBody>
          <a:bodyPr vert="horz" wrap="square" lIns="182880" tIns="45720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4000"/>
              </a:spcBef>
              <a:spcAft>
                <a:spcPts val="4000"/>
              </a:spcAft>
              <a:buClr>
                <a:srgbClr val="194F90"/>
              </a:buClr>
              <a:buChar char="■"/>
              <a:defRPr sz="3600"/>
            </a:lvl1pPr>
          </a:lstStyle>
          <a:p>
            <a:pPr>
              <a:spcBef>
                <a:spcPts val="2500"/>
              </a:spcBef>
              <a:spcAft>
                <a:spcPts val="2500"/>
              </a:spcAft>
            </a:pPr>
            <a:r>
              <a:rPr lang="en-US" sz="2400" dirty="0"/>
              <a:t>Independent Board (9 of 10 directors)</a:t>
            </a:r>
          </a:p>
          <a:p>
            <a:pPr>
              <a:spcBef>
                <a:spcPts val="2500"/>
              </a:spcBef>
              <a:spcAft>
                <a:spcPts val="2500"/>
              </a:spcAft>
            </a:pPr>
            <a:r>
              <a:rPr lang="en-US" sz="2400" dirty="0"/>
              <a:t>Independent Board Chair</a:t>
            </a:r>
          </a:p>
          <a:p>
            <a:pPr>
              <a:spcBef>
                <a:spcPts val="2500"/>
              </a:spcBef>
              <a:spcAft>
                <a:spcPts val="2500"/>
              </a:spcAft>
            </a:pPr>
            <a:r>
              <a:rPr lang="en-US" sz="2400" dirty="0"/>
              <a:t>All Board Committees comprised of independent directors</a:t>
            </a:r>
          </a:p>
          <a:p>
            <a:pPr>
              <a:spcBef>
                <a:spcPts val="2500"/>
              </a:spcBef>
              <a:spcAft>
                <a:spcPts val="2500"/>
              </a:spcAft>
            </a:pPr>
            <a:r>
              <a:rPr lang="en-US" sz="2400" dirty="0"/>
              <a:t>Regular executive sessions of independent directors</a:t>
            </a:r>
          </a:p>
          <a:p>
            <a:pPr>
              <a:spcBef>
                <a:spcPts val="2500"/>
              </a:spcBef>
              <a:spcAft>
                <a:spcPts val="2500"/>
              </a:spcAft>
            </a:pPr>
            <a:endParaRPr lang="en-US" sz="2400" dirty="0"/>
          </a:p>
          <a:p>
            <a:pPr>
              <a:spcBef>
                <a:spcPts val="2500"/>
              </a:spcBef>
              <a:spcAft>
                <a:spcPts val="2500"/>
              </a:spcAft>
            </a:pPr>
            <a:endParaRPr lang="en-US" sz="2400" dirty="0"/>
          </a:p>
          <a:p>
            <a:pPr>
              <a:spcBef>
                <a:spcPts val="2500"/>
              </a:spcBef>
              <a:spcAft>
                <a:spcPts val="2500"/>
              </a:spcAft>
            </a:pPr>
            <a:endParaRPr lang="en-US" sz="2400" dirty="0"/>
          </a:p>
        </p:txBody>
      </p:sp>
      <p:sp>
        <p:nvSpPr>
          <p:cNvPr id="15" name="Text Placeholder 1"/>
          <p:cNvSpPr txBox="1">
            <a:spLocks/>
          </p:cNvSpPr>
          <p:nvPr/>
        </p:nvSpPr>
        <p:spPr>
          <a:xfrm>
            <a:off x="6514349" y="3574208"/>
            <a:ext cx="5081715" cy="1242523"/>
          </a:xfrm>
          <a:prstGeom prst="rect">
            <a:avLst/>
          </a:prstGeom>
          <a:solidFill>
            <a:schemeClr val="accent2"/>
          </a:solidFill>
          <a:ln w="12700" cap="flat">
            <a:noFill/>
            <a:miter lim="400000"/>
          </a:ln>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r>
              <a:rPr lang="en-US" dirty="0"/>
              <a:t>Board Practices</a:t>
            </a:r>
          </a:p>
        </p:txBody>
      </p:sp>
      <p:sp>
        <p:nvSpPr>
          <p:cNvPr id="16" name="Text Placeholder 1"/>
          <p:cNvSpPr txBox="1">
            <a:spLocks/>
          </p:cNvSpPr>
          <p:nvPr/>
        </p:nvSpPr>
        <p:spPr>
          <a:xfrm>
            <a:off x="12196903" y="3574208"/>
            <a:ext cx="5081715" cy="1242523"/>
          </a:xfrm>
          <a:prstGeom prst="rect">
            <a:avLst/>
          </a:prstGeom>
          <a:solidFill>
            <a:schemeClr val="accent3">
              <a:lumMod val="60000"/>
              <a:lumOff val="40000"/>
            </a:schemeClr>
          </a:solidFill>
          <a:ln w="12700" cap="flat">
            <a:noFill/>
            <a:miter lim="400000"/>
          </a:ln>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r>
              <a:rPr lang="en-US" dirty="0"/>
              <a:t>Board Accountability</a:t>
            </a:r>
          </a:p>
        </p:txBody>
      </p:sp>
      <p:sp>
        <p:nvSpPr>
          <p:cNvPr id="17" name="TextBox 16"/>
          <p:cNvSpPr txBox="1"/>
          <p:nvPr/>
        </p:nvSpPr>
        <p:spPr>
          <a:xfrm>
            <a:off x="6518830" y="5198769"/>
            <a:ext cx="5081715" cy="6536031"/>
          </a:xfrm>
          <a:prstGeom prst="rect">
            <a:avLst/>
          </a:prstGeom>
          <a:ln>
            <a:solidFill>
              <a:schemeClr val="tx1"/>
            </a:solidFill>
            <a:prstDash val="lgDash"/>
          </a:ln>
        </p:spPr>
        <p:txBody>
          <a:bodyPr vert="horz" wrap="square" lIns="182880" tIns="45720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1600"/>
              </a:spcBef>
              <a:spcAft>
                <a:spcPts val="1600"/>
              </a:spcAft>
              <a:buClr>
                <a:srgbClr val="194F90"/>
              </a:buClr>
              <a:buChar char="■"/>
              <a:defRPr sz="2800"/>
            </a:lvl1pPr>
          </a:lstStyle>
          <a:p>
            <a:pPr>
              <a:spcBef>
                <a:spcPts val="800"/>
              </a:spcBef>
              <a:spcAft>
                <a:spcPts val="800"/>
              </a:spcAft>
            </a:pPr>
            <a:r>
              <a:rPr lang="en-US" sz="2400" dirty="0"/>
              <a:t>Annual Board and committee self-evaluations</a:t>
            </a:r>
          </a:p>
          <a:p>
            <a:pPr>
              <a:spcBef>
                <a:spcPts val="800"/>
              </a:spcBef>
              <a:spcAft>
                <a:spcPts val="800"/>
              </a:spcAft>
            </a:pPr>
            <a:r>
              <a:rPr lang="en-US" sz="2400" dirty="0"/>
              <a:t>Ongoing commitment to Board refreshment and diversity</a:t>
            </a:r>
          </a:p>
          <a:p>
            <a:pPr>
              <a:spcBef>
                <a:spcPts val="800"/>
              </a:spcBef>
              <a:spcAft>
                <a:spcPts val="800"/>
              </a:spcAft>
            </a:pPr>
            <a:r>
              <a:rPr lang="en-US" sz="2400" dirty="0"/>
              <a:t>Strategic planning and risk oversight by full Board and the Audit Committee</a:t>
            </a:r>
          </a:p>
          <a:p>
            <a:pPr>
              <a:spcBef>
                <a:spcPts val="800"/>
              </a:spcBef>
              <a:spcAft>
                <a:spcPts val="800"/>
              </a:spcAft>
            </a:pPr>
            <a:r>
              <a:rPr lang="en-US" sz="2400" dirty="0"/>
              <a:t>Corporate ESG practices and policies oversight by Nominating and Corporate Governance Committee</a:t>
            </a:r>
          </a:p>
          <a:p>
            <a:pPr>
              <a:spcBef>
                <a:spcPts val="800"/>
              </a:spcBef>
              <a:spcAft>
                <a:spcPts val="800"/>
              </a:spcAft>
            </a:pPr>
            <a:r>
              <a:rPr lang="en-US" sz="2400" dirty="0"/>
              <a:t>Orientation program for new directors and continuing education for all directors</a:t>
            </a:r>
          </a:p>
        </p:txBody>
      </p:sp>
      <p:sp>
        <p:nvSpPr>
          <p:cNvPr id="18" name="TextBox 17"/>
          <p:cNvSpPr txBox="1"/>
          <p:nvPr/>
        </p:nvSpPr>
        <p:spPr>
          <a:xfrm>
            <a:off x="12205866" y="5198769"/>
            <a:ext cx="5081715" cy="6536031"/>
          </a:xfrm>
          <a:prstGeom prst="rect">
            <a:avLst/>
          </a:prstGeom>
          <a:ln>
            <a:solidFill>
              <a:schemeClr val="tx1"/>
            </a:solidFill>
            <a:prstDash val="lgDash"/>
          </a:ln>
        </p:spPr>
        <p:txBody>
          <a:bodyPr vert="horz" wrap="square" lIns="182880" tIns="45720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1600"/>
              </a:spcBef>
              <a:spcAft>
                <a:spcPts val="1600"/>
              </a:spcAft>
              <a:buClr>
                <a:srgbClr val="194F90"/>
              </a:buClr>
              <a:buChar char="■"/>
              <a:defRPr sz="2800"/>
            </a:lvl1pPr>
          </a:lstStyle>
          <a:p>
            <a:pPr>
              <a:spcBef>
                <a:spcPts val="2000"/>
              </a:spcBef>
              <a:spcAft>
                <a:spcPts val="2000"/>
              </a:spcAft>
            </a:pPr>
            <a:r>
              <a:rPr lang="en-US" sz="2400" dirty="0"/>
              <a:t>Annual election of all directors</a:t>
            </a:r>
          </a:p>
          <a:p>
            <a:pPr>
              <a:spcBef>
                <a:spcPts val="2000"/>
              </a:spcBef>
              <a:spcAft>
                <a:spcPts val="2000"/>
              </a:spcAft>
            </a:pPr>
            <a:r>
              <a:rPr lang="en-US" sz="2400" dirty="0"/>
              <a:t>Majority voting for directors</a:t>
            </a:r>
          </a:p>
          <a:p>
            <a:pPr>
              <a:spcBef>
                <a:spcPts val="2000"/>
              </a:spcBef>
              <a:spcAft>
                <a:spcPts val="2000"/>
              </a:spcAft>
            </a:pPr>
            <a:r>
              <a:rPr lang="en-US" sz="2400" dirty="0"/>
              <a:t>Shareholders have the right to call a special meeting (15%)</a:t>
            </a:r>
          </a:p>
          <a:p>
            <a:pPr>
              <a:spcBef>
                <a:spcPts val="2000"/>
              </a:spcBef>
              <a:spcAft>
                <a:spcPts val="2000"/>
              </a:spcAft>
            </a:pPr>
            <a:r>
              <a:rPr lang="en-US" sz="2400" dirty="0"/>
              <a:t>Shareholder engagement program with feedback incorporated into Board deliberations</a:t>
            </a:r>
          </a:p>
          <a:p>
            <a:pPr>
              <a:spcBef>
                <a:spcPts val="2000"/>
              </a:spcBef>
              <a:spcAft>
                <a:spcPts val="2000"/>
              </a:spcAft>
            </a:pPr>
            <a:r>
              <a:rPr lang="en-US" sz="2400" dirty="0"/>
              <a:t>Mandatory retirement at 75 years of age</a:t>
            </a:r>
          </a:p>
        </p:txBody>
      </p:sp>
      <p:sp>
        <p:nvSpPr>
          <p:cNvPr id="11" name="Text Placeholder 1"/>
          <p:cNvSpPr txBox="1">
            <a:spLocks/>
          </p:cNvSpPr>
          <p:nvPr/>
        </p:nvSpPr>
        <p:spPr>
          <a:xfrm>
            <a:off x="17892902" y="3574208"/>
            <a:ext cx="5081715" cy="1242523"/>
          </a:xfrm>
          <a:prstGeom prst="rect">
            <a:avLst/>
          </a:prstGeom>
          <a:solidFill>
            <a:schemeClr val="tx1">
              <a:lumMod val="50000"/>
              <a:lumOff val="50000"/>
            </a:schemeClr>
          </a:solidFill>
          <a:ln w="12700" cap="flat">
            <a:noFill/>
            <a:miter lim="400000"/>
          </a:ln>
          <a:effectLst/>
          <a:sp3d/>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r>
              <a:rPr lang="en-US" dirty="0"/>
              <a:t>Stock Ownership / Compensation</a:t>
            </a:r>
          </a:p>
        </p:txBody>
      </p:sp>
      <p:sp>
        <p:nvSpPr>
          <p:cNvPr id="12" name="TextBox 11"/>
          <p:cNvSpPr txBox="1"/>
          <p:nvPr/>
        </p:nvSpPr>
        <p:spPr>
          <a:xfrm>
            <a:off x="17892902" y="5198769"/>
            <a:ext cx="5081715" cy="6536031"/>
          </a:xfrm>
          <a:prstGeom prst="rect">
            <a:avLst/>
          </a:prstGeom>
          <a:ln>
            <a:solidFill>
              <a:schemeClr val="tx1"/>
            </a:solidFill>
            <a:prstDash val="lgDash"/>
          </a:ln>
        </p:spPr>
        <p:txBody>
          <a:bodyPr vert="horz" wrap="square" lIns="182880" tIns="45720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1600"/>
              </a:spcBef>
              <a:spcAft>
                <a:spcPts val="1600"/>
              </a:spcAft>
              <a:buClr>
                <a:srgbClr val="194F90"/>
              </a:buClr>
              <a:buChar char="■"/>
              <a:defRPr sz="2800"/>
            </a:lvl1pPr>
          </a:lstStyle>
          <a:p>
            <a:pPr>
              <a:spcBef>
                <a:spcPts val="3000"/>
              </a:spcBef>
              <a:spcAft>
                <a:spcPts val="3000"/>
              </a:spcAft>
            </a:pPr>
            <a:r>
              <a:rPr lang="en-US" sz="2400" dirty="0"/>
              <a:t>Robust stock ownership guidelines for the Board and each executive officer</a:t>
            </a:r>
          </a:p>
          <a:p>
            <a:pPr>
              <a:spcBef>
                <a:spcPts val="3000"/>
              </a:spcBef>
              <a:spcAft>
                <a:spcPts val="3000"/>
              </a:spcAft>
            </a:pPr>
            <a:r>
              <a:rPr lang="en-US" sz="2400" dirty="0"/>
              <a:t>No hedging or pledging of Company securities</a:t>
            </a:r>
          </a:p>
          <a:p>
            <a:pPr>
              <a:spcBef>
                <a:spcPts val="3000"/>
              </a:spcBef>
              <a:spcAft>
                <a:spcPts val="3000"/>
              </a:spcAft>
            </a:pPr>
            <a:r>
              <a:rPr lang="en-US" sz="2400" dirty="0"/>
              <a:t>An Incentive Compensation Recovery Policy applicable to former and current executive officers and key employees.</a:t>
            </a:r>
          </a:p>
          <a:p>
            <a:pPr marL="0" indent="0">
              <a:spcBef>
                <a:spcPts val="3000"/>
              </a:spcBef>
              <a:spcAft>
                <a:spcPts val="3000"/>
              </a:spcAft>
              <a:buNone/>
            </a:pPr>
            <a:endParaRPr lang="en-US" sz="2400" dirty="0"/>
          </a:p>
        </p:txBody>
      </p:sp>
      <p:sp>
        <p:nvSpPr>
          <p:cNvPr id="13"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Our Board believes that strong corporate governance is a essential to the continued success of AZZ</a:t>
            </a:r>
          </a:p>
        </p:txBody>
      </p:sp>
      <p:sp>
        <p:nvSpPr>
          <p:cNvPr id="2" name="_Page_Number">
            <a:extLst>
              <a:ext uri="{FF2B5EF4-FFF2-40B4-BE49-F238E27FC236}">
                <a16:creationId xmlns:a16="http://schemas.microsoft.com/office/drawing/2014/main" id="{57ED4477-3E8E-4847-BDB6-E3B030A87353}"/>
              </a:ext>
            </a:extLst>
          </p:cNvPr>
          <p:cNvSpPr txBox="1"/>
          <p:nvPr/>
        </p:nvSpPr>
        <p:spPr>
          <a:xfrm>
            <a:off x="11972513"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10</a:t>
            </a:r>
          </a:p>
        </p:txBody>
      </p:sp>
    </p:spTree>
    <p:extLst>
      <p:ext uri="{BB962C8B-B14F-4D97-AF65-F5344CB8AC3E}">
        <p14:creationId xmlns:p14="http://schemas.microsoft.com/office/powerpoint/2010/main" val="31424541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5565" y="1509381"/>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Our Board of Directors</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
          <p:cNvSpPr>
            <a:spLocks noGrp="1"/>
          </p:cNvSpPr>
          <p:nvPr>
            <p:ph type="body" idx="1"/>
          </p:nvPr>
        </p:nvSpPr>
        <p:spPr>
          <a:xfrm>
            <a:off x="546046" y="3143257"/>
            <a:ext cx="4328744" cy="1540248"/>
          </a:xfr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554480" tIns="50800" rIns="91440" bIns="50800" numCol="1" spcCol="38100" rtlCol="0" anchor="ctr">
            <a:noAutofit/>
          </a:bodyPr>
          <a:lstStyle/>
          <a:p>
            <a:pPr algn="ctr" rtl="0">
              <a:spcBef>
                <a:spcPts val="0"/>
              </a:spcBef>
            </a:pPr>
            <a:r>
              <a:rPr lang="en-US" sz="2000" b="1" dirty="0">
                <a:solidFill>
                  <a:schemeClr val="bg1"/>
                </a:solidFill>
                <a:sym typeface="Gill Sans"/>
              </a:rPr>
              <a:t>Daniel Feehan</a:t>
            </a:r>
          </a:p>
          <a:p>
            <a:pPr algn="ctr" rtl="0">
              <a:spcBef>
                <a:spcPts val="0"/>
              </a:spcBef>
            </a:pPr>
            <a:r>
              <a:rPr lang="en-US" sz="1600" i="1" dirty="0">
                <a:solidFill>
                  <a:schemeClr val="bg1"/>
                </a:solidFill>
                <a:sym typeface="Gill Sans"/>
              </a:rPr>
              <a:t>Chairman,</a:t>
            </a:r>
          </a:p>
          <a:p>
            <a:pPr algn="ctr" rtl="0">
              <a:spcBef>
                <a:spcPts val="0"/>
              </a:spcBef>
            </a:pPr>
            <a:r>
              <a:rPr lang="en-US" sz="1600" i="1" dirty="0" err="1">
                <a:solidFill>
                  <a:schemeClr val="bg1"/>
                </a:solidFill>
                <a:sym typeface="Gill Sans"/>
              </a:rPr>
              <a:t>FirstCash</a:t>
            </a:r>
            <a:r>
              <a:rPr lang="en-US" sz="1600" i="1" dirty="0">
                <a:solidFill>
                  <a:schemeClr val="bg1"/>
                </a:solidFill>
                <a:sym typeface="Gill Sans"/>
              </a:rPr>
              <a:t> and AZZ</a:t>
            </a:r>
          </a:p>
        </p:txBody>
      </p:sp>
      <p:sp>
        <p:nvSpPr>
          <p:cNvPr id="10" name="TextBox 9"/>
          <p:cNvSpPr txBox="1"/>
          <p:nvPr/>
        </p:nvSpPr>
        <p:spPr>
          <a:xfrm>
            <a:off x="546045" y="4717762"/>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1600"/>
              </a:spcBef>
              <a:spcAft>
                <a:spcPts val="1600"/>
              </a:spcAft>
              <a:buClr>
                <a:srgbClr val="194F90"/>
              </a:buClr>
              <a:buChar char="■"/>
              <a:defRPr sz="2800"/>
            </a:lvl1pPr>
          </a:lstStyle>
          <a:p>
            <a:pPr marL="223838" indent="-223838">
              <a:spcBef>
                <a:spcPts val="800"/>
              </a:spcBef>
              <a:spcAft>
                <a:spcPts val="800"/>
              </a:spcAft>
            </a:pPr>
            <a:r>
              <a:rPr lang="en-US" sz="1900" dirty="0"/>
              <a:t>Brings significant executive leadership experience with financial reporting, business controls, accounting and strategic planning expertise</a:t>
            </a:r>
          </a:p>
          <a:p>
            <a:pPr marL="223838" indent="-223838">
              <a:spcBef>
                <a:spcPts val="800"/>
              </a:spcBef>
              <a:spcAft>
                <a:spcPts val="800"/>
              </a:spcAft>
            </a:pPr>
            <a:r>
              <a:rPr lang="en-US" sz="1900" dirty="0"/>
              <a:t>Former Chairman, President &amp; CEO at Cash America</a:t>
            </a:r>
          </a:p>
        </p:txBody>
      </p:sp>
      <p:sp>
        <p:nvSpPr>
          <p:cNvPr id="13" name="Title 1"/>
          <p:cNvSpPr txBox="1">
            <a:spLocks/>
          </p:cNvSpPr>
          <p:nvPr/>
        </p:nvSpPr>
        <p:spPr>
          <a:xfrm>
            <a:off x="546045" y="2473694"/>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Experienced leaders from a range of relevant backgrounds</a:t>
            </a:r>
          </a:p>
        </p:txBody>
      </p:sp>
      <p:sp>
        <p:nvSpPr>
          <p:cNvPr id="19" name="TextBox 18"/>
          <p:cNvSpPr txBox="1"/>
          <p:nvPr/>
        </p:nvSpPr>
        <p:spPr>
          <a:xfrm>
            <a:off x="5180658" y="4717762"/>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considerable global business and leadership experience with industry, strategic planning, growth and acquisition expertise</a:t>
            </a:r>
          </a:p>
          <a:p>
            <a:pPr marL="223838" indent="-223838"/>
            <a:r>
              <a:rPr lang="en-US" sz="1900" dirty="0"/>
              <a:t>Former Interim CEO at FlexSteel Pipeline Technologies</a:t>
            </a:r>
          </a:p>
          <a:p>
            <a:endParaRPr lang="en-US" sz="1900" dirty="0"/>
          </a:p>
          <a:p>
            <a:endParaRPr lang="en-US" sz="1900" dirty="0"/>
          </a:p>
          <a:p>
            <a:endParaRPr lang="en-US" sz="1900" dirty="0"/>
          </a:p>
        </p:txBody>
      </p:sp>
      <p:sp>
        <p:nvSpPr>
          <p:cNvPr id="21" name="TextBox 20"/>
          <p:cNvSpPr txBox="1"/>
          <p:nvPr/>
        </p:nvSpPr>
        <p:spPr>
          <a:xfrm>
            <a:off x="9815270" y="4717762"/>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executive leadership experience with corporate governance, executive compensation, accounting and financial expertise</a:t>
            </a:r>
          </a:p>
          <a:p>
            <a:pPr marL="223838" indent="-223838"/>
            <a:r>
              <a:rPr lang="en-US" sz="1900" dirty="0"/>
              <a:t>Former CEO at AmeriCredit Corp</a:t>
            </a:r>
          </a:p>
          <a:p>
            <a:endParaRPr lang="en-US" sz="1900" dirty="0"/>
          </a:p>
        </p:txBody>
      </p:sp>
      <p:sp>
        <p:nvSpPr>
          <p:cNvPr id="23" name="TextBox 22"/>
          <p:cNvSpPr txBox="1"/>
          <p:nvPr/>
        </p:nvSpPr>
        <p:spPr>
          <a:xfrm>
            <a:off x="14415381" y="4717762"/>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extensive experience in leading refining production companies and retail business operations</a:t>
            </a:r>
          </a:p>
          <a:p>
            <a:pPr marL="223838" indent="-223838"/>
            <a:r>
              <a:rPr lang="en-US" sz="1900" dirty="0"/>
              <a:t>Former Executive Vice President of Refining and Marketing Operations at Frontier Oil Corporation</a:t>
            </a:r>
          </a:p>
          <a:p>
            <a:endParaRPr lang="en-US" sz="1900" dirty="0"/>
          </a:p>
        </p:txBody>
      </p:sp>
      <p:sp>
        <p:nvSpPr>
          <p:cNvPr id="25" name="TextBox 24"/>
          <p:cNvSpPr txBox="1"/>
          <p:nvPr/>
        </p:nvSpPr>
        <p:spPr>
          <a:xfrm>
            <a:off x="546045" y="9697438"/>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executive leadership with expertise in global business operations, industrial manufacturing, M&amp;A and legal matters in addition to public Board experience in the steel and coatings industries</a:t>
            </a:r>
          </a:p>
          <a:p>
            <a:pPr marL="223838" indent="-223838"/>
            <a:r>
              <a:rPr lang="en-US" sz="1900" dirty="0"/>
              <a:t>Former Corporate Officer, VP and GM at Carpenter Technology Corporation</a:t>
            </a:r>
          </a:p>
        </p:txBody>
      </p:sp>
      <p:sp>
        <p:nvSpPr>
          <p:cNvPr id="27" name="TextBox 26"/>
          <p:cNvSpPr txBox="1"/>
          <p:nvPr/>
        </p:nvSpPr>
        <p:spPr>
          <a:xfrm>
            <a:off x="9780767" y="9699466"/>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executive leadership experience with operations, corporate governance, external affairs, regulatory, M&amp;A, talent development and executive compensation expertise</a:t>
            </a:r>
          </a:p>
          <a:p>
            <a:pPr marL="223838" indent="-223838"/>
            <a:r>
              <a:rPr lang="en-US" sz="1900" dirty="0"/>
              <a:t>Former Executive Vice President at AEP Utilities</a:t>
            </a:r>
          </a:p>
        </p:txBody>
      </p:sp>
      <p:sp>
        <p:nvSpPr>
          <p:cNvPr id="29" name="TextBox 28"/>
          <p:cNvSpPr txBox="1"/>
          <p:nvPr/>
        </p:nvSpPr>
        <p:spPr>
          <a:xfrm>
            <a:off x="14415379" y="9699466"/>
            <a:ext cx="4328744" cy="3081694"/>
          </a:xfrm>
          <a:prstGeom prst="rect">
            <a:avLst/>
          </a:prstGeom>
          <a:ln>
            <a:solidFill>
              <a:schemeClr val="tx1"/>
            </a:solidFill>
            <a:prstDash val="lgDash"/>
          </a:ln>
        </p:spPr>
        <p:txBody>
          <a:bodyPr vert="horz" wrap="square" lIns="182880" tIns="91440" rIns="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executive leadership experience with global manufacturing, distribution, supply chain, digital technology and acquisition integration expertise</a:t>
            </a:r>
          </a:p>
          <a:p>
            <a:pPr marL="223838" indent="-223838"/>
            <a:r>
              <a:rPr lang="en-US" sz="1900" dirty="0"/>
              <a:t>Former VP of Manufacturing and Pharmaceutical Operations, Alcon</a:t>
            </a:r>
          </a:p>
          <a:p>
            <a:endParaRPr lang="en-US" sz="1900" dirty="0"/>
          </a:p>
        </p:txBody>
      </p:sp>
      <p:sp>
        <p:nvSpPr>
          <p:cNvPr id="31" name="TextBox 30"/>
          <p:cNvSpPr txBox="1"/>
          <p:nvPr/>
        </p:nvSpPr>
        <p:spPr>
          <a:xfrm>
            <a:off x="19015490" y="9699466"/>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experience in analyzing corporate strategy and investment decisions across multiple industries with financial analytics expertise</a:t>
            </a:r>
          </a:p>
          <a:p>
            <a:pPr marL="223838" indent="-223838"/>
            <a:r>
              <a:rPr lang="en-US" sz="1900" dirty="0"/>
              <a:t>Former Trustee and Portfolio Manager of Luther King Capital Management</a:t>
            </a:r>
          </a:p>
          <a:p>
            <a:endParaRPr lang="en-US" sz="1900" dirty="0"/>
          </a:p>
        </p:txBody>
      </p:sp>
      <p:sp>
        <p:nvSpPr>
          <p:cNvPr id="32" name="Text Placeholder 1"/>
          <p:cNvSpPr txBox="1">
            <a:spLocks/>
          </p:cNvSpPr>
          <p:nvPr/>
        </p:nvSpPr>
        <p:spPr>
          <a:xfrm>
            <a:off x="5180658" y="3143257"/>
            <a:ext cx="4328744" cy="1540248"/>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55448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Thomas Ferguson</a:t>
            </a:r>
          </a:p>
          <a:p>
            <a:pPr algn="ctr" hangingPunct="1">
              <a:spcBef>
                <a:spcPts val="0"/>
              </a:spcBef>
            </a:pPr>
            <a:r>
              <a:rPr lang="en-US" sz="1600" i="1" dirty="0">
                <a:solidFill>
                  <a:schemeClr val="bg1"/>
                </a:solidFill>
              </a:rPr>
              <a:t>President &amp; CEO</a:t>
            </a:r>
          </a:p>
          <a:p>
            <a:pPr algn="ctr" hangingPunct="1">
              <a:spcBef>
                <a:spcPts val="0"/>
              </a:spcBef>
            </a:pPr>
            <a:r>
              <a:rPr lang="en-US" sz="1600" i="1" dirty="0">
                <a:solidFill>
                  <a:schemeClr val="bg1"/>
                </a:solidFill>
              </a:rPr>
              <a:t>AZZ</a:t>
            </a:r>
            <a:endParaRPr lang="en-US" sz="1800" i="1" dirty="0">
              <a:solidFill>
                <a:schemeClr val="bg1"/>
              </a:solidFill>
            </a:endParaRPr>
          </a:p>
        </p:txBody>
      </p:sp>
      <p:sp>
        <p:nvSpPr>
          <p:cNvPr id="33" name="Text Placeholder 1"/>
          <p:cNvSpPr txBox="1">
            <a:spLocks/>
          </p:cNvSpPr>
          <p:nvPr/>
        </p:nvSpPr>
        <p:spPr>
          <a:xfrm>
            <a:off x="9815270" y="3145285"/>
            <a:ext cx="4328744" cy="1536192"/>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64592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Daniel Berce</a:t>
            </a:r>
          </a:p>
          <a:p>
            <a:pPr algn="ctr" hangingPunct="1">
              <a:spcBef>
                <a:spcPts val="0"/>
              </a:spcBef>
            </a:pPr>
            <a:r>
              <a:rPr lang="en-US" sz="1600" i="1" dirty="0">
                <a:solidFill>
                  <a:schemeClr val="bg1"/>
                </a:solidFill>
              </a:rPr>
              <a:t>President &amp; CEO,</a:t>
            </a:r>
          </a:p>
          <a:p>
            <a:pPr algn="ctr" hangingPunct="1">
              <a:spcBef>
                <a:spcPts val="0"/>
              </a:spcBef>
            </a:pPr>
            <a:r>
              <a:rPr lang="en-US" sz="1600" i="1" dirty="0">
                <a:solidFill>
                  <a:schemeClr val="bg1"/>
                </a:solidFill>
              </a:rPr>
              <a:t>General Motors Financial Company</a:t>
            </a:r>
          </a:p>
        </p:txBody>
      </p:sp>
      <p:sp>
        <p:nvSpPr>
          <p:cNvPr id="34" name="Text Placeholder 1"/>
          <p:cNvSpPr txBox="1">
            <a:spLocks/>
          </p:cNvSpPr>
          <p:nvPr/>
        </p:nvSpPr>
        <p:spPr>
          <a:xfrm>
            <a:off x="14415380" y="3145285"/>
            <a:ext cx="4328744" cy="1536192"/>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69164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Paul Eisman</a:t>
            </a:r>
          </a:p>
          <a:p>
            <a:pPr algn="ctr" hangingPunct="1">
              <a:spcBef>
                <a:spcPts val="0"/>
              </a:spcBef>
            </a:pPr>
            <a:r>
              <a:rPr lang="en-US" sz="1600" i="1" dirty="0">
                <a:solidFill>
                  <a:schemeClr val="bg1"/>
                </a:solidFill>
              </a:rPr>
              <a:t>Former President &amp; CEO,</a:t>
            </a:r>
          </a:p>
          <a:p>
            <a:pPr algn="ctr" hangingPunct="1">
              <a:spcBef>
                <a:spcPts val="0"/>
              </a:spcBef>
            </a:pPr>
            <a:r>
              <a:rPr lang="en-US" sz="1600" i="1" dirty="0">
                <a:solidFill>
                  <a:schemeClr val="bg1"/>
                </a:solidFill>
              </a:rPr>
              <a:t>Alon USA Energy</a:t>
            </a:r>
          </a:p>
        </p:txBody>
      </p:sp>
      <p:sp>
        <p:nvSpPr>
          <p:cNvPr id="36" name="Text Placeholder 1"/>
          <p:cNvSpPr txBox="1">
            <a:spLocks/>
          </p:cNvSpPr>
          <p:nvPr/>
        </p:nvSpPr>
        <p:spPr>
          <a:xfrm>
            <a:off x="546045" y="8107939"/>
            <a:ext cx="4328744" cy="1536192"/>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55448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Carol Jackson</a:t>
            </a:r>
          </a:p>
          <a:p>
            <a:pPr algn="ctr" hangingPunct="1">
              <a:spcBef>
                <a:spcPts val="0"/>
              </a:spcBef>
            </a:pPr>
            <a:r>
              <a:rPr lang="en-US" sz="1600" i="1" dirty="0">
                <a:solidFill>
                  <a:schemeClr val="bg1"/>
                </a:solidFill>
              </a:rPr>
              <a:t>Former President, CEO &amp; Chairman, </a:t>
            </a:r>
          </a:p>
          <a:p>
            <a:pPr algn="ctr" hangingPunct="1">
              <a:spcBef>
                <a:spcPts val="0"/>
              </a:spcBef>
            </a:pPr>
            <a:r>
              <a:rPr lang="en-US" sz="1600" i="1" dirty="0">
                <a:solidFill>
                  <a:schemeClr val="bg1"/>
                </a:solidFill>
              </a:rPr>
              <a:t>HarbisonWalker International</a:t>
            </a:r>
            <a:endParaRPr lang="en-US" sz="2000" i="1" dirty="0">
              <a:solidFill>
                <a:schemeClr val="bg1"/>
              </a:solidFill>
            </a:endParaRPr>
          </a:p>
        </p:txBody>
      </p:sp>
      <p:sp>
        <p:nvSpPr>
          <p:cNvPr id="37" name="Text Placeholder 1"/>
          <p:cNvSpPr txBox="1">
            <a:spLocks/>
          </p:cNvSpPr>
          <p:nvPr/>
        </p:nvSpPr>
        <p:spPr>
          <a:xfrm>
            <a:off x="9780767" y="8109967"/>
            <a:ext cx="4328744" cy="1536192"/>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55448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Venita McCellon-Allen</a:t>
            </a:r>
          </a:p>
          <a:p>
            <a:pPr algn="ctr" hangingPunct="1">
              <a:spcBef>
                <a:spcPts val="0"/>
              </a:spcBef>
            </a:pPr>
            <a:r>
              <a:rPr lang="en-US" sz="1600" i="1" dirty="0">
                <a:solidFill>
                  <a:schemeClr val="bg1"/>
                </a:solidFill>
              </a:rPr>
              <a:t>Former President &amp; COO,</a:t>
            </a:r>
          </a:p>
          <a:p>
            <a:pPr algn="ctr" hangingPunct="1">
              <a:spcBef>
                <a:spcPts val="0"/>
              </a:spcBef>
            </a:pPr>
            <a:r>
              <a:rPr lang="en-US" sz="1600" i="1" dirty="0">
                <a:solidFill>
                  <a:schemeClr val="bg1"/>
                </a:solidFill>
              </a:rPr>
              <a:t>Southwestern Electric </a:t>
            </a:r>
          </a:p>
          <a:p>
            <a:pPr algn="ctr" hangingPunct="1">
              <a:spcBef>
                <a:spcPts val="0"/>
              </a:spcBef>
            </a:pPr>
            <a:r>
              <a:rPr lang="en-US" sz="1600" i="1" dirty="0">
                <a:solidFill>
                  <a:schemeClr val="bg1"/>
                </a:solidFill>
              </a:rPr>
              <a:t>Power Company</a:t>
            </a:r>
            <a:endParaRPr lang="en-US" sz="1800" i="1" dirty="0">
              <a:solidFill>
                <a:schemeClr val="bg1"/>
              </a:solidFill>
            </a:endParaRPr>
          </a:p>
        </p:txBody>
      </p:sp>
      <p:sp>
        <p:nvSpPr>
          <p:cNvPr id="38" name="Text Placeholder 1"/>
          <p:cNvSpPr txBox="1">
            <a:spLocks/>
          </p:cNvSpPr>
          <p:nvPr/>
        </p:nvSpPr>
        <p:spPr>
          <a:xfrm>
            <a:off x="14415379" y="8107939"/>
            <a:ext cx="4328744" cy="1540248"/>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55448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Ed McGough</a:t>
            </a:r>
          </a:p>
          <a:p>
            <a:pPr algn="ctr" hangingPunct="1">
              <a:spcBef>
                <a:spcPts val="0"/>
              </a:spcBef>
            </a:pPr>
            <a:r>
              <a:rPr lang="en-US" sz="1600" i="1" dirty="0">
                <a:solidFill>
                  <a:schemeClr val="bg1"/>
                </a:solidFill>
              </a:rPr>
              <a:t>SVP of Global Manufacturing &amp; Technical Operations, </a:t>
            </a:r>
          </a:p>
          <a:p>
            <a:pPr algn="ctr" hangingPunct="1">
              <a:spcBef>
                <a:spcPts val="0"/>
              </a:spcBef>
            </a:pPr>
            <a:r>
              <a:rPr lang="en-US" sz="1600" i="1" dirty="0">
                <a:solidFill>
                  <a:schemeClr val="bg1"/>
                </a:solidFill>
              </a:rPr>
              <a:t>Alcon </a:t>
            </a:r>
            <a:endParaRPr lang="en-US" sz="2000" i="1" dirty="0">
              <a:solidFill>
                <a:schemeClr val="bg1"/>
              </a:solidFill>
            </a:endParaRPr>
          </a:p>
        </p:txBody>
      </p:sp>
      <p:sp>
        <p:nvSpPr>
          <p:cNvPr id="39" name="Text Placeholder 1"/>
          <p:cNvSpPr txBox="1">
            <a:spLocks/>
          </p:cNvSpPr>
          <p:nvPr/>
        </p:nvSpPr>
        <p:spPr>
          <a:xfrm>
            <a:off x="19015489" y="8107939"/>
            <a:ext cx="4328744" cy="1540248"/>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55448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Steven Purvis</a:t>
            </a:r>
          </a:p>
          <a:p>
            <a:pPr algn="ctr" hangingPunct="1">
              <a:spcBef>
                <a:spcPts val="0"/>
              </a:spcBef>
            </a:pPr>
            <a:r>
              <a:rPr lang="en-US" sz="1600" i="1" dirty="0">
                <a:solidFill>
                  <a:schemeClr val="bg1"/>
                </a:solidFill>
              </a:rPr>
              <a:t>Former Principal of </a:t>
            </a:r>
          </a:p>
          <a:p>
            <a:pPr algn="ctr" hangingPunct="1">
              <a:spcBef>
                <a:spcPts val="0"/>
              </a:spcBef>
            </a:pPr>
            <a:r>
              <a:rPr lang="en-US" sz="1600" i="1" dirty="0">
                <a:solidFill>
                  <a:schemeClr val="bg1"/>
                </a:solidFill>
              </a:rPr>
              <a:t>Luther King Capital Management</a:t>
            </a:r>
          </a:p>
        </p:txBody>
      </p:sp>
      <p:sp>
        <p:nvSpPr>
          <p:cNvPr id="41" name="TextBox 40"/>
          <p:cNvSpPr txBox="1"/>
          <p:nvPr/>
        </p:nvSpPr>
        <p:spPr>
          <a:xfrm>
            <a:off x="831794" y="12934950"/>
            <a:ext cx="3478629" cy="457199"/>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lvl1pPr>
              <a:defRPr sz="2800" b="1">
                <a:solidFill>
                  <a:schemeClr val="bg1"/>
                </a:solidFill>
                <a:latin typeface="+mj-lt"/>
                <a:ea typeface="+mj-ea"/>
                <a:cs typeface="+mj-cs"/>
                <a:sym typeface="Gill Sans Light"/>
              </a:defRPr>
            </a:lvl1pPr>
            <a:lvl2pPr marL="838200" indent="-558800" algn="l">
              <a:spcBef>
                <a:spcPts val="2200"/>
              </a:spcBef>
              <a:buClr>
                <a:schemeClr val="accent1">
                  <a:hueOff val="-605041"/>
                  <a:satOff val="66999"/>
                  <a:lumOff val="-7058"/>
                </a:schemeClr>
              </a:buClr>
              <a:buSzPct val="100000"/>
              <a:buChar char="•"/>
              <a:defRPr sz="4400">
                <a:solidFill>
                  <a:schemeClr val="accent1"/>
                </a:solidFill>
                <a:latin typeface="+mj-lt"/>
                <a:ea typeface="+mj-ea"/>
                <a:cs typeface="+mj-cs"/>
                <a:sym typeface="Gill Sans Light"/>
              </a:defRPr>
            </a:lvl2pPr>
            <a:lvl3pPr marL="1257300" indent="-419100" algn="l">
              <a:spcBef>
                <a:spcPts val="2200"/>
              </a:spcBef>
              <a:buSzPct val="100000"/>
              <a:buChar char="-"/>
              <a:defRPr sz="3800">
                <a:solidFill>
                  <a:schemeClr val="accent1"/>
                </a:solidFill>
                <a:latin typeface="+mj-lt"/>
                <a:ea typeface="+mj-ea"/>
                <a:cs typeface="+mj-cs"/>
                <a:sym typeface="Gill Sans Light"/>
              </a:defRPr>
            </a:lvl3pPr>
            <a:lvl4pPr marL="2451100" indent="-800100" algn="l">
              <a:spcBef>
                <a:spcPts val="5200"/>
              </a:spcBef>
              <a:buClr>
                <a:schemeClr val="accent1">
                  <a:hueOff val="-605041"/>
                  <a:satOff val="66999"/>
                  <a:lumOff val="-7058"/>
                </a:schemeClr>
              </a:buClr>
              <a:buSzPct val="171000"/>
              <a:buChar char="•"/>
              <a:defRPr sz="2200">
                <a:solidFill>
                  <a:schemeClr val="accent1"/>
                </a:solidFill>
                <a:latin typeface="+mj-lt"/>
                <a:ea typeface="+mj-ea"/>
                <a:cs typeface="+mj-cs"/>
                <a:sym typeface="Gill Sans Light"/>
              </a:defRPr>
            </a:lvl4pPr>
            <a:lvl5pPr marL="2895600" indent="-800100" algn="l">
              <a:spcBef>
                <a:spcPts val="5200"/>
              </a:spcBef>
              <a:buClr>
                <a:schemeClr val="accent1">
                  <a:hueOff val="-605041"/>
                  <a:satOff val="66999"/>
                  <a:lumOff val="-7058"/>
                </a:schemeClr>
              </a:buClr>
              <a:buSzPct val="171000"/>
              <a:buChar char="•"/>
              <a:defRPr>
                <a:solidFill>
                  <a:schemeClr val="accent1"/>
                </a:solidFill>
                <a:latin typeface="+mj-lt"/>
                <a:ea typeface="+mj-ea"/>
                <a:cs typeface="+mj-cs"/>
                <a:sym typeface="Gill Sans Light"/>
              </a:defRPr>
            </a:lvl5pPr>
            <a:lvl6pPr indent="2451100" algn="l">
              <a:spcBef>
                <a:spcPts val="2200"/>
              </a:spcBef>
              <a:defRPr sz="4400">
                <a:solidFill>
                  <a:schemeClr val="accent1"/>
                </a:solidFill>
                <a:latin typeface="+mj-lt"/>
                <a:ea typeface="+mj-ea"/>
                <a:cs typeface="+mj-cs"/>
                <a:sym typeface="Gill Sans Light"/>
              </a:defRPr>
            </a:lvl6pPr>
            <a:lvl7pPr indent="2806700" algn="l">
              <a:spcBef>
                <a:spcPts val="2200"/>
              </a:spcBef>
              <a:defRPr sz="4400">
                <a:solidFill>
                  <a:schemeClr val="accent1"/>
                </a:solidFill>
                <a:latin typeface="+mj-lt"/>
                <a:ea typeface="+mj-ea"/>
                <a:cs typeface="+mj-cs"/>
                <a:sym typeface="Gill Sans Light"/>
              </a:defRPr>
            </a:lvl7pPr>
            <a:lvl8pPr indent="3162300" algn="l">
              <a:spcBef>
                <a:spcPts val="2200"/>
              </a:spcBef>
              <a:defRPr sz="4400">
                <a:solidFill>
                  <a:schemeClr val="accent1"/>
                </a:solidFill>
                <a:latin typeface="+mj-lt"/>
                <a:ea typeface="+mj-ea"/>
                <a:cs typeface="+mj-cs"/>
                <a:sym typeface="Gill Sans Light"/>
              </a:defRPr>
            </a:lvl8pPr>
            <a:lvl9pPr indent="3517900" algn="l">
              <a:spcBef>
                <a:spcPts val="2200"/>
              </a:spcBef>
              <a:defRPr sz="4400">
                <a:solidFill>
                  <a:schemeClr val="accent1"/>
                </a:solidFill>
                <a:latin typeface="+mj-lt"/>
                <a:ea typeface="+mj-ea"/>
                <a:cs typeface="+mj-cs"/>
                <a:sym typeface="Gill Sans Light"/>
              </a:defRPr>
            </a:lvl9pPr>
          </a:lstStyle>
          <a:p>
            <a:r>
              <a:rPr lang="en-US" sz="2000" dirty="0"/>
              <a:t>Independent Chairman</a:t>
            </a:r>
          </a:p>
        </p:txBody>
      </p:sp>
      <p:sp>
        <p:nvSpPr>
          <p:cNvPr id="26" name="TextBox 25"/>
          <p:cNvSpPr txBox="1"/>
          <p:nvPr/>
        </p:nvSpPr>
        <p:spPr>
          <a:xfrm>
            <a:off x="19015491" y="4717762"/>
            <a:ext cx="4328744" cy="3081694"/>
          </a:xfrm>
          <a:prstGeom prst="rect">
            <a:avLst/>
          </a:prstGeom>
          <a:ln>
            <a:solidFill>
              <a:schemeClr val="tx1"/>
            </a:solidFill>
            <a:prstDash val="lgDash"/>
          </a:ln>
        </p:spPr>
        <p:txBody>
          <a:bodyPr vert="horz" wrap="square" lIns="182880" tIns="91440" rIns="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800" dirty="0"/>
              <a:t>Brings executive leadership experience with strategic M&amp;A, global manufacturing, business development, process improvement, financial and transformational growth expertise</a:t>
            </a:r>
          </a:p>
          <a:p>
            <a:pPr marL="223838" indent="-223838"/>
            <a:r>
              <a:rPr lang="en-US" sz="1800" dirty="0"/>
              <a:t>Former Corporate Officer and President of Global Chlorinated Organics at Olin and President of Global Chlorinated Organics at Dow Chemical</a:t>
            </a:r>
          </a:p>
          <a:p>
            <a:endParaRPr lang="en-US" dirty="0"/>
          </a:p>
          <a:p>
            <a:endParaRPr lang="en-US" dirty="0"/>
          </a:p>
        </p:txBody>
      </p:sp>
      <p:sp>
        <p:nvSpPr>
          <p:cNvPr id="28" name="Text Placeholder 1"/>
          <p:cNvSpPr txBox="1">
            <a:spLocks/>
          </p:cNvSpPr>
          <p:nvPr/>
        </p:nvSpPr>
        <p:spPr>
          <a:xfrm>
            <a:off x="19015490" y="3143257"/>
            <a:ext cx="4328744" cy="1540248"/>
          </a:xfrm>
          <a:prstGeom prst="rect">
            <a:avLst/>
          </a:prstGeom>
          <a:solidFill>
            <a:srgbClr val="5B5854"/>
          </a:solidFill>
          <a:ln w="12700">
            <a:miter lim="400000"/>
          </a:ln>
          <a:extLst>
            <a:ext uri="{C572A759-6A51-4108-AA02-DFA0A04FC94B}">
              <ma14:wrappingTextBoxFlag xmlns="" xmlns:ma14="http://schemas.microsoft.com/office/mac/drawingml/2011/main" val="1"/>
            </a:ext>
          </a:extLst>
        </p:spPr>
        <p:txBody>
          <a:bodyPr lIns="155448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Clive Grannum</a:t>
            </a:r>
          </a:p>
          <a:p>
            <a:pPr algn="ctr" hangingPunct="1">
              <a:spcBef>
                <a:spcPts val="0"/>
              </a:spcBef>
            </a:pPr>
            <a:r>
              <a:rPr lang="en-US" sz="1600" i="1" dirty="0">
                <a:solidFill>
                  <a:schemeClr val="bg1"/>
                </a:solidFill>
              </a:rPr>
              <a:t>President of Performance Materials </a:t>
            </a:r>
          </a:p>
          <a:p>
            <a:pPr algn="ctr" hangingPunct="1">
              <a:spcBef>
                <a:spcPts val="0"/>
              </a:spcBef>
            </a:pPr>
            <a:r>
              <a:rPr lang="en-US" sz="1600" i="1" dirty="0">
                <a:solidFill>
                  <a:schemeClr val="bg1"/>
                </a:solidFill>
              </a:rPr>
              <a:t>Materion Corporation</a:t>
            </a:r>
          </a:p>
        </p:txBody>
      </p:sp>
      <p:pic>
        <p:nvPicPr>
          <p:cNvPr id="46" name="Picture 45"/>
          <p:cNvPicPr>
            <a:picLocks noChangeAspect="1"/>
          </p:cNvPicPr>
          <p:nvPr/>
        </p:nvPicPr>
        <p:blipFill rotWithShape="1">
          <a:blip r:embed="rId2"/>
          <a:srcRect l="4189" r="4189"/>
          <a:stretch/>
        </p:blipFill>
        <p:spPr>
          <a:xfrm>
            <a:off x="19015490" y="3145285"/>
            <a:ext cx="1529926" cy="1536192"/>
          </a:xfrm>
          <a:prstGeom prst="rect">
            <a:avLst/>
          </a:prstGeom>
        </p:spPr>
      </p:pic>
      <p:pic>
        <p:nvPicPr>
          <p:cNvPr id="47" name="Picture 46"/>
          <p:cNvPicPr>
            <a:picLocks noChangeAspect="1"/>
          </p:cNvPicPr>
          <p:nvPr/>
        </p:nvPicPr>
        <p:blipFill rotWithShape="1">
          <a:blip r:embed="rId3"/>
          <a:srcRect t="2010" r="2061" b="2010"/>
          <a:stretch/>
        </p:blipFill>
        <p:spPr>
          <a:xfrm>
            <a:off x="546045" y="8107939"/>
            <a:ext cx="1529926" cy="1536192"/>
          </a:xfrm>
          <a:prstGeom prst="rect">
            <a:avLst/>
          </a:prstGeom>
        </p:spPr>
      </p:pic>
      <p:pic>
        <p:nvPicPr>
          <p:cNvPr id="48" name="Picture 47"/>
          <p:cNvPicPr>
            <a:picLocks noChangeAspect="1"/>
          </p:cNvPicPr>
          <p:nvPr/>
        </p:nvPicPr>
        <p:blipFill rotWithShape="1">
          <a:blip r:embed="rId4"/>
          <a:srcRect r="1530"/>
          <a:stretch/>
        </p:blipFill>
        <p:spPr>
          <a:xfrm>
            <a:off x="9746263" y="8109967"/>
            <a:ext cx="1529926" cy="1536192"/>
          </a:xfrm>
          <a:prstGeom prst="rect">
            <a:avLst/>
          </a:prstGeom>
        </p:spPr>
      </p:pic>
      <p:pic>
        <p:nvPicPr>
          <p:cNvPr id="2" name="Picture 1"/>
          <p:cNvPicPr>
            <a:picLocks noChangeAspect="1"/>
          </p:cNvPicPr>
          <p:nvPr/>
        </p:nvPicPr>
        <p:blipFill rotWithShape="1">
          <a:blip r:embed="rId5"/>
          <a:srcRect r="2504"/>
          <a:stretch/>
        </p:blipFill>
        <p:spPr>
          <a:xfrm>
            <a:off x="9815271" y="3145285"/>
            <a:ext cx="1529926" cy="1536192"/>
          </a:xfrm>
          <a:prstGeom prst="rect">
            <a:avLst/>
          </a:prstGeom>
        </p:spPr>
      </p:pic>
      <p:pic>
        <p:nvPicPr>
          <p:cNvPr id="5" name="Picture 4"/>
          <p:cNvPicPr>
            <a:picLocks noChangeAspect="1"/>
          </p:cNvPicPr>
          <p:nvPr/>
        </p:nvPicPr>
        <p:blipFill rotWithShape="1">
          <a:blip r:embed="rId6"/>
          <a:srcRect r="2878"/>
          <a:stretch/>
        </p:blipFill>
        <p:spPr>
          <a:xfrm>
            <a:off x="14415381" y="3145285"/>
            <a:ext cx="1529926" cy="1536192"/>
          </a:xfrm>
          <a:prstGeom prst="rect">
            <a:avLst/>
          </a:prstGeom>
        </p:spPr>
      </p:pic>
      <p:pic>
        <p:nvPicPr>
          <p:cNvPr id="6" name="Picture 5"/>
          <p:cNvPicPr>
            <a:picLocks noChangeAspect="1"/>
          </p:cNvPicPr>
          <p:nvPr/>
        </p:nvPicPr>
        <p:blipFill rotWithShape="1">
          <a:blip r:embed="rId7"/>
          <a:srcRect r="1869"/>
          <a:stretch/>
        </p:blipFill>
        <p:spPr>
          <a:xfrm>
            <a:off x="546046" y="3145285"/>
            <a:ext cx="1529926" cy="1536192"/>
          </a:xfrm>
          <a:prstGeom prst="rect">
            <a:avLst/>
          </a:prstGeom>
        </p:spPr>
      </p:pic>
      <p:pic>
        <p:nvPicPr>
          <p:cNvPr id="7" name="Picture 6"/>
          <p:cNvPicPr>
            <a:picLocks noChangeAspect="1"/>
          </p:cNvPicPr>
          <p:nvPr/>
        </p:nvPicPr>
        <p:blipFill rotWithShape="1">
          <a:blip r:embed="rId8"/>
          <a:srcRect l="5080" r="5080"/>
          <a:stretch/>
        </p:blipFill>
        <p:spPr>
          <a:xfrm>
            <a:off x="5180658" y="3145285"/>
            <a:ext cx="1529926" cy="1536192"/>
          </a:xfrm>
          <a:prstGeom prst="rect">
            <a:avLst/>
          </a:prstGeom>
        </p:spPr>
      </p:pic>
      <p:pic>
        <p:nvPicPr>
          <p:cNvPr id="8" name="Picture 7"/>
          <p:cNvPicPr>
            <a:picLocks noChangeAspect="1"/>
          </p:cNvPicPr>
          <p:nvPr/>
        </p:nvPicPr>
        <p:blipFill rotWithShape="1">
          <a:blip r:embed="rId9"/>
          <a:srcRect l="4762" r="4762"/>
          <a:stretch/>
        </p:blipFill>
        <p:spPr>
          <a:xfrm>
            <a:off x="14415379" y="8109967"/>
            <a:ext cx="1529926" cy="1536192"/>
          </a:xfrm>
          <a:prstGeom prst="rect">
            <a:avLst/>
          </a:prstGeom>
        </p:spPr>
      </p:pic>
      <p:pic>
        <p:nvPicPr>
          <p:cNvPr id="11" name="Picture 10"/>
          <p:cNvPicPr>
            <a:picLocks noChangeAspect="1"/>
          </p:cNvPicPr>
          <p:nvPr/>
        </p:nvPicPr>
        <p:blipFill rotWithShape="1">
          <a:blip r:embed="rId10"/>
          <a:srcRect l="6383" r="6383"/>
          <a:stretch/>
        </p:blipFill>
        <p:spPr>
          <a:xfrm>
            <a:off x="19015488" y="8109967"/>
            <a:ext cx="1529926" cy="1536192"/>
          </a:xfrm>
          <a:prstGeom prst="rect">
            <a:avLst/>
          </a:prstGeom>
        </p:spPr>
      </p:pic>
      <p:sp>
        <p:nvSpPr>
          <p:cNvPr id="12" name="TextBox 11">
            <a:extLst>
              <a:ext uri="{FF2B5EF4-FFF2-40B4-BE49-F238E27FC236}">
                <a16:creationId xmlns:a16="http://schemas.microsoft.com/office/drawing/2014/main" id="{29F54D56-1585-B251-484F-E096E5321C8F}"/>
              </a:ext>
            </a:extLst>
          </p:cNvPr>
          <p:cNvSpPr txBox="1"/>
          <p:nvPr/>
        </p:nvSpPr>
        <p:spPr>
          <a:xfrm>
            <a:off x="5202722" y="9697438"/>
            <a:ext cx="4328744" cy="3081694"/>
          </a:xfrm>
          <a:prstGeom prst="rect">
            <a:avLst/>
          </a:prstGeom>
          <a:ln>
            <a:solidFill>
              <a:schemeClr val="tx1"/>
            </a:solidFill>
            <a:prstDash val="lgDash"/>
          </a:ln>
        </p:spPr>
        <p:txBody>
          <a:bodyPr vert="horz" wrap="square" lIns="182880" tIns="91440" rIns="91440" bIns="9144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000"/>
            </a:lvl1pPr>
          </a:lstStyle>
          <a:p>
            <a:pPr marL="223838" indent="-223838"/>
            <a:r>
              <a:rPr lang="en-US" sz="1900" dirty="0"/>
              <a:t>Brings expertise in global business operations, M&amp;A</a:t>
            </a:r>
          </a:p>
          <a:p>
            <a:pPr marL="223838" indent="-223838"/>
            <a:r>
              <a:rPr lang="en-US" sz="1900" dirty="0"/>
              <a:t>Current Managing Director at Blackstone Tactical Opportunities Group</a:t>
            </a:r>
          </a:p>
          <a:p>
            <a:pPr marL="223838" indent="-223838"/>
            <a:r>
              <a:rPr lang="en-US" sz="1900" dirty="0"/>
              <a:t>Former White House Director for International Economics on the National Security Council and National Economic Council</a:t>
            </a:r>
          </a:p>
        </p:txBody>
      </p:sp>
      <p:sp>
        <p:nvSpPr>
          <p:cNvPr id="14" name="Text Placeholder 1">
            <a:extLst>
              <a:ext uri="{FF2B5EF4-FFF2-40B4-BE49-F238E27FC236}">
                <a16:creationId xmlns:a16="http://schemas.microsoft.com/office/drawing/2014/main" id="{D49FE2E0-DB25-244A-5809-D62BC028E227}"/>
              </a:ext>
            </a:extLst>
          </p:cNvPr>
          <p:cNvSpPr txBox="1">
            <a:spLocks/>
          </p:cNvSpPr>
          <p:nvPr/>
        </p:nvSpPr>
        <p:spPr>
          <a:xfrm>
            <a:off x="5202722" y="8107939"/>
            <a:ext cx="4328744" cy="1536192"/>
          </a:xfrm>
          <a:prstGeom prst="rect">
            <a:avLst/>
          </a:prstGeom>
          <a:solidFill>
            <a:srgbClr val="5B5854"/>
          </a:solidFill>
          <a:ln w="12700">
            <a:solidFill>
              <a:srgbClr val="5B5854"/>
            </a:solidFill>
            <a:miter lim="400000"/>
          </a:ln>
          <a:extLst>
            <a:ext uri="{C572A759-6A51-4108-AA02-DFA0A04FC94B}">
              <ma14:wrappingTextBoxFlag xmlns="" xmlns:ma14="http://schemas.microsoft.com/office/mac/drawingml/2011/main" val="1"/>
            </a:ext>
          </a:extLst>
        </p:spPr>
        <p:txBody>
          <a:bodyPr lIns="155448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b="1" dirty="0">
                <a:solidFill>
                  <a:schemeClr val="bg1"/>
                </a:solidFill>
              </a:rPr>
              <a:t>David Kaden</a:t>
            </a:r>
          </a:p>
          <a:p>
            <a:pPr algn="ctr" hangingPunct="1">
              <a:spcBef>
                <a:spcPts val="0"/>
              </a:spcBef>
            </a:pPr>
            <a:r>
              <a:rPr lang="en-US" sz="1600" i="1" dirty="0">
                <a:solidFill>
                  <a:schemeClr val="bg1"/>
                </a:solidFill>
              </a:rPr>
              <a:t>Managing Director</a:t>
            </a:r>
          </a:p>
          <a:p>
            <a:pPr algn="ctr" hangingPunct="1">
              <a:spcBef>
                <a:spcPts val="0"/>
              </a:spcBef>
            </a:pPr>
            <a:r>
              <a:rPr lang="en-US" sz="1600" i="1" dirty="0">
                <a:solidFill>
                  <a:schemeClr val="bg1"/>
                </a:solidFill>
              </a:rPr>
              <a:t>   Blackstone Tactical Opportunities</a:t>
            </a:r>
            <a:endParaRPr lang="en-US" sz="2000" i="1" dirty="0">
              <a:solidFill>
                <a:schemeClr val="bg1"/>
              </a:solidFill>
            </a:endParaRPr>
          </a:p>
        </p:txBody>
      </p:sp>
      <p:sp>
        <p:nvSpPr>
          <p:cNvPr id="15" name="_Page_Number">
            <a:extLst>
              <a:ext uri="{FF2B5EF4-FFF2-40B4-BE49-F238E27FC236}">
                <a16:creationId xmlns:a16="http://schemas.microsoft.com/office/drawing/2014/main" id="{9AC967D1-54FE-4D5F-9866-889D706EEFB2}"/>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11</a:t>
            </a:r>
          </a:p>
        </p:txBody>
      </p:sp>
      <p:pic>
        <p:nvPicPr>
          <p:cNvPr id="17" name="Picture 16" descr="A person in a suit and tie&#10;&#10;Description automatically generated">
            <a:extLst>
              <a:ext uri="{FF2B5EF4-FFF2-40B4-BE49-F238E27FC236}">
                <a16:creationId xmlns:a16="http://schemas.microsoft.com/office/drawing/2014/main" id="{49EF8304-8EC8-4125-9B4D-7D86A30DCB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5641" y="8148097"/>
            <a:ext cx="1667300" cy="1479228"/>
          </a:xfrm>
          <a:prstGeom prst="rect">
            <a:avLst/>
          </a:prstGeom>
        </p:spPr>
      </p:pic>
    </p:spTree>
    <p:extLst>
      <p:ext uri="{BB962C8B-B14F-4D97-AF65-F5344CB8AC3E}">
        <p14:creationId xmlns:p14="http://schemas.microsoft.com/office/powerpoint/2010/main" val="30094729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15534421"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Board Composition </a:t>
            </a:r>
          </a:p>
        </p:txBody>
      </p:sp>
      <p:cxnSp>
        <p:nvCxnSpPr>
          <p:cNvPr id="6" name="Straight Connector 5"/>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8"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We have thoughtfully constructed our Board to advance our strategy</a:t>
            </a:r>
          </a:p>
        </p:txBody>
      </p:sp>
      <p:graphicFrame>
        <p:nvGraphicFramePr>
          <p:cNvPr id="10" name="Table 9"/>
          <p:cNvGraphicFramePr>
            <a:graphicFrameLocks noGrp="1"/>
          </p:cNvGraphicFramePr>
          <p:nvPr>
            <p:extLst>
              <p:ext uri="{D42A27DB-BD31-4B8C-83A1-F6EECF244321}">
                <p14:modId xmlns:p14="http://schemas.microsoft.com/office/powerpoint/2010/main" val="3659395534"/>
              </p:ext>
            </p:extLst>
          </p:nvPr>
        </p:nvGraphicFramePr>
        <p:xfrm>
          <a:off x="831795" y="3348470"/>
          <a:ext cx="22142826" cy="8667693"/>
        </p:xfrm>
        <a:graphic>
          <a:graphicData uri="http://schemas.openxmlformats.org/drawingml/2006/table">
            <a:tbl>
              <a:tblPr/>
              <a:tblGrid>
                <a:gridCol w="7532436">
                  <a:extLst>
                    <a:ext uri="{9D8B030D-6E8A-4147-A177-3AD203B41FA5}">
                      <a16:colId xmlns:a16="http://schemas.microsoft.com/office/drawing/2014/main" val="3476687219"/>
                    </a:ext>
                  </a:extLst>
                </a:gridCol>
                <a:gridCol w="1461039">
                  <a:extLst>
                    <a:ext uri="{9D8B030D-6E8A-4147-A177-3AD203B41FA5}">
                      <a16:colId xmlns:a16="http://schemas.microsoft.com/office/drawing/2014/main" val="2737667668"/>
                    </a:ext>
                  </a:extLst>
                </a:gridCol>
                <a:gridCol w="1461039">
                  <a:extLst>
                    <a:ext uri="{9D8B030D-6E8A-4147-A177-3AD203B41FA5}">
                      <a16:colId xmlns:a16="http://schemas.microsoft.com/office/drawing/2014/main" val="620695253"/>
                    </a:ext>
                  </a:extLst>
                </a:gridCol>
                <a:gridCol w="1461039">
                  <a:extLst>
                    <a:ext uri="{9D8B030D-6E8A-4147-A177-3AD203B41FA5}">
                      <a16:colId xmlns:a16="http://schemas.microsoft.com/office/drawing/2014/main" val="3431871430"/>
                    </a:ext>
                  </a:extLst>
                </a:gridCol>
                <a:gridCol w="1461039">
                  <a:extLst>
                    <a:ext uri="{9D8B030D-6E8A-4147-A177-3AD203B41FA5}">
                      <a16:colId xmlns:a16="http://schemas.microsoft.com/office/drawing/2014/main" val="475578578"/>
                    </a:ext>
                  </a:extLst>
                </a:gridCol>
                <a:gridCol w="1461039">
                  <a:extLst>
                    <a:ext uri="{9D8B030D-6E8A-4147-A177-3AD203B41FA5}">
                      <a16:colId xmlns:a16="http://schemas.microsoft.com/office/drawing/2014/main" val="2496479781"/>
                    </a:ext>
                  </a:extLst>
                </a:gridCol>
                <a:gridCol w="1461039">
                  <a:extLst>
                    <a:ext uri="{9D8B030D-6E8A-4147-A177-3AD203B41FA5}">
                      <a16:colId xmlns:a16="http://schemas.microsoft.com/office/drawing/2014/main" val="3173569163"/>
                    </a:ext>
                  </a:extLst>
                </a:gridCol>
                <a:gridCol w="1461039">
                  <a:extLst>
                    <a:ext uri="{9D8B030D-6E8A-4147-A177-3AD203B41FA5}">
                      <a16:colId xmlns:a16="http://schemas.microsoft.com/office/drawing/2014/main" val="3798107929"/>
                    </a:ext>
                  </a:extLst>
                </a:gridCol>
                <a:gridCol w="1461039">
                  <a:extLst>
                    <a:ext uri="{9D8B030D-6E8A-4147-A177-3AD203B41FA5}">
                      <a16:colId xmlns:a16="http://schemas.microsoft.com/office/drawing/2014/main" val="2365470760"/>
                    </a:ext>
                  </a:extLst>
                </a:gridCol>
                <a:gridCol w="1461039">
                  <a:extLst>
                    <a:ext uri="{9D8B030D-6E8A-4147-A177-3AD203B41FA5}">
                      <a16:colId xmlns:a16="http://schemas.microsoft.com/office/drawing/2014/main" val="1288055289"/>
                    </a:ext>
                  </a:extLst>
                </a:gridCol>
                <a:gridCol w="1461039">
                  <a:extLst>
                    <a:ext uri="{9D8B030D-6E8A-4147-A177-3AD203B41FA5}">
                      <a16:colId xmlns:a16="http://schemas.microsoft.com/office/drawing/2014/main" val="1608031602"/>
                    </a:ext>
                  </a:extLst>
                </a:gridCol>
              </a:tblGrid>
              <a:tr h="1645920">
                <a:tc>
                  <a:txBody>
                    <a:bodyPr/>
                    <a:lstStyle/>
                    <a:p>
                      <a:pPr algn="l" fontAlgn="ctr"/>
                      <a:r>
                        <a:rPr lang="en-US" sz="2400" b="1" i="0" u="none" strike="noStrike" dirty="0">
                          <a:solidFill>
                            <a:schemeClr val="bg1"/>
                          </a:solidFill>
                          <a:effectLst/>
                          <a:latin typeface="Gill Sans Light"/>
                        </a:rPr>
                        <a:t>Summary of Director Experience, Qualifications, Attributes and Skills</a:t>
                      </a:r>
                    </a:p>
                  </a:txBody>
                  <a:tcPr marL="182880" marR="45720" anchor="ctr">
                    <a:lnL>
                      <a:noFill/>
                    </a:lnL>
                    <a:lnR>
                      <a:noFill/>
                    </a:lnR>
                    <a:lnT>
                      <a:noFill/>
                    </a:lnT>
                    <a:lnB w="12700" cap="flat" cmpd="sng" algn="ctr">
                      <a:solidFill>
                        <a:srgbClr val="194F90"/>
                      </a:solidFill>
                      <a:prstDash val="solid"/>
                      <a:round/>
                      <a:headEnd type="none" w="med" len="med"/>
                      <a:tailEnd type="none" w="med" len="med"/>
                    </a:lnB>
                    <a:solidFill>
                      <a:srgbClr val="7F7F7F"/>
                    </a:solidFill>
                  </a:tcPr>
                </a:tc>
                <a:tc>
                  <a:txBody>
                    <a:bodyPr/>
                    <a:lstStyle/>
                    <a:p>
                      <a:pPr algn="ctr" fontAlgn="b"/>
                      <a:r>
                        <a:rPr lang="en-US" sz="1800" b="1" i="0" u="none" strike="noStrike" dirty="0">
                          <a:solidFill>
                            <a:srgbClr val="000000"/>
                          </a:solidFill>
                          <a:effectLst/>
                          <a:latin typeface="+mj-lt"/>
                        </a:rPr>
                        <a:t>Feehan</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tcPr>
                </a:tc>
                <a:tc>
                  <a:txBody>
                    <a:bodyPr/>
                    <a:lstStyle/>
                    <a:p>
                      <a:pPr algn="ctr" fontAlgn="b"/>
                      <a:r>
                        <a:rPr lang="en-US" sz="1800" b="1" i="0" u="none" strike="noStrike" dirty="0">
                          <a:solidFill>
                            <a:srgbClr val="000000"/>
                          </a:solidFill>
                          <a:effectLst/>
                          <a:latin typeface="+mj-lt"/>
                        </a:rPr>
                        <a:t>Ferguson</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noFill/>
                  </a:tcPr>
                </a:tc>
                <a:tc>
                  <a:txBody>
                    <a:bodyPr/>
                    <a:lstStyle/>
                    <a:p>
                      <a:pPr algn="ctr" fontAlgn="b"/>
                      <a:r>
                        <a:rPr lang="en-US" sz="1800" b="1" i="0" u="none" strike="noStrike" dirty="0">
                          <a:solidFill>
                            <a:srgbClr val="231F20"/>
                          </a:solidFill>
                          <a:effectLst/>
                          <a:latin typeface="+mj-lt"/>
                        </a:rPr>
                        <a:t>Berce</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tcPr>
                </a:tc>
                <a:tc>
                  <a:txBody>
                    <a:bodyPr/>
                    <a:lstStyle/>
                    <a:p>
                      <a:pPr algn="ctr" fontAlgn="b"/>
                      <a:r>
                        <a:rPr lang="en-US" sz="1800" b="1" i="0" u="none" strike="noStrike" dirty="0">
                          <a:solidFill>
                            <a:srgbClr val="231F20"/>
                          </a:solidFill>
                          <a:effectLst/>
                          <a:latin typeface="+mj-lt"/>
                        </a:rPr>
                        <a:t>Eisman</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noFill/>
                  </a:tcPr>
                </a:tc>
                <a:tc>
                  <a:txBody>
                    <a:bodyPr/>
                    <a:lstStyle/>
                    <a:p>
                      <a:pPr algn="ctr" fontAlgn="b"/>
                      <a:r>
                        <a:rPr lang="en-US" sz="1800" b="1" i="0" u="none" strike="noStrike" dirty="0">
                          <a:solidFill>
                            <a:srgbClr val="231F20"/>
                          </a:solidFill>
                          <a:effectLst/>
                          <a:latin typeface="+mj-lt"/>
                        </a:rPr>
                        <a:t>Grannum</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tcPr>
                </a:tc>
                <a:tc>
                  <a:txBody>
                    <a:bodyPr/>
                    <a:lstStyle/>
                    <a:p>
                      <a:pPr algn="ctr" fontAlgn="b"/>
                      <a:r>
                        <a:rPr lang="en-US" sz="1800" b="1" i="0" u="none" strike="noStrike" dirty="0">
                          <a:solidFill>
                            <a:srgbClr val="231F20"/>
                          </a:solidFill>
                          <a:effectLst/>
                          <a:latin typeface="+mj-lt"/>
                        </a:rPr>
                        <a:t>Jackson</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noFill/>
                  </a:tcPr>
                </a:tc>
                <a:tc>
                  <a:txBody>
                    <a:bodyPr/>
                    <a:lstStyle/>
                    <a:p>
                      <a:pPr algn="ctr" fontAlgn="b"/>
                      <a:r>
                        <a:rPr lang="en-US" sz="1800" b="1" i="0" u="none" strike="noStrike" dirty="0">
                          <a:solidFill>
                            <a:srgbClr val="231F20"/>
                          </a:solidFill>
                          <a:effectLst/>
                          <a:latin typeface="+mj-lt"/>
                        </a:rPr>
                        <a:t>Kaden </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tcPr>
                </a:tc>
                <a:tc>
                  <a:txBody>
                    <a:bodyPr/>
                    <a:lstStyle/>
                    <a:p>
                      <a:pPr algn="ctr" fontAlgn="b"/>
                      <a:r>
                        <a:rPr lang="en-US" sz="1800" b="1" i="0" u="none" strike="noStrike" dirty="0" err="1">
                          <a:solidFill>
                            <a:srgbClr val="000000"/>
                          </a:solidFill>
                          <a:effectLst/>
                          <a:latin typeface="+mj-lt"/>
                        </a:rPr>
                        <a:t>McCellon</a:t>
                      </a:r>
                      <a:r>
                        <a:rPr lang="en-US" sz="1800" b="1" i="0" u="none" strike="noStrike" dirty="0">
                          <a:solidFill>
                            <a:srgbClr val="000000"/>
                          </a:solidFill>
                          <a:effectLst/>
                          <a:latin typeface="+mj-lt"/>
                        </a:rPr>
                        <a:t>-</a:t>
                      </a:r>
                    </a:p>
                    <a:p>
                      <a:pPr algn="ctr" fontAlgn="b"/>
                      <a:r>
                        <a:rPr lang="en-US" sz="1800" b="1" i="0" u="none" strike="noStrike" dirty="0">
                          <a:solidFill>
                            <a:srgbClr val="000000"/>
                          </a:solidFill>
                          <a:effectLst/>
                          <a:latin typeface="+mj-lt"/>
                        </a:rPr>
                        <a:t>Allen</a:t>
                      </a:r>
                    </a:p>
                  </a:txBody>
                  <a:tcPr marL="45720" marR="45720" anchor="b">
                    <a:lnL>
                      <a:noFill/>
                    </a:lnL>
                    <a:lnR>
                      <a:noFill/>
                    </a:lnR>
                    <a:lnT>
                      <a:noFill/>
                    </a:lnT>
                    <a:lnB w="12700" cap="flat" cmpd="sng" algn="ctr">
                      <a:solidFill>
                        <a:srgbClr val="194F90"/>
                      </a:solidFill>
                      <a:prstDash val="solid"/>
                      <a:round/>
                      <a:headEnd type="none" w="med" len="med"/>
                      <a:tailEnd type="none" w="med" len="med"/>
                    </a:lnB>
                  </a:tcPr>
                </a:tc>
                <a:tc>
                  <a:txBody>
                    <a:bodyPr/>
                    <a:lstStyle/>
                    <a:p>
                      <a:pPr algn="ctr" fontAlgn="b"/>
                      <a:r>
                        <a:rPr lang="en-US" sz="1800" b="1" i="0" u="none" strike="noStrike" dirty="0">
                          <a:solidFill>
                            <a:srgbClr val="231F20"/>
                          </a:solidFill>
                          <a:effectLst/>
                          <a:latin typeface="+mj-lt"/>
                        </a:rPr>
                        <a:t>McGough</a:t>
                      </a:r>
                    </a:p>
                    <a:p>
                      <a:pPr algn="ctr" fontAlgn="b"/>
                      <a:endParaRPr lang="en-US" sz="1800" b="1"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noFill/>
                  </a:tcPr>
                </a:tc>
                <a:tc>
                  <a:txBody>
                    <a:bodyPr/>
                    <a:lstStyle/>
                    <a:p>
                      <a:pPr marL="0" marR="0" lvl="0" indent="0" algn="ctr" defTabSz="825500" eaLnBrk="1" fontAlgn="t" latinLnBrk="0" hangingPunct="1">
                        <a:lnSpc>
                          <a:spcPct val="100000"/>
                        </a:lnSpc>
                        <a:spcBef>
                          <a:spcPts val="0"/>
                        </a:spcBef>
                        <a:spcAft>
                          <a:spcPts val="0"/>
                        </a:spcAft>
                        <a:buClrTx/>
                        <a:buSzTx/>
                        <a:buFontTx/>
                        <a:buNone/>
                        <a:tabLst/>
                        <a:defRPr/>
                      </a:pPr>
                      <a:r>
                        <a:rPr lang="en-US" sz="1800" b="1" i="0" u="none" strike="noStrike" dirty="0">
                          <a:solidFill>
                            <a:srgbClr val="231F20"/>
                          </a:solidFill>
                          <a:effectLst/>
                          <a:latin typeface="+mj-lt"/>
                        </a:rPr>
                        <a:t>Purvis</a:t>
                      </a:r>
                    </a:p>
                    <a:p>
                      <a:pPr marL="0" marR="0" lvl="0" indent="0" algn="ctr" defTabSz="825500" eaLnBrk="1" fontAlgn="t"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mj-lt"/>
                      </a:endParaRPr>
                    </a:p>
                  </a:txBody>
                  <a:tcPr marL="45720" marR="45720" anchor="b">
                    <a:lnL>
                      <a:noFill/>
                    </a:lnL>
                    <a:lnR>
                      <a:noFill/>
                    </a:lnR>
                    <a:lnT>
                      <a:noFill/>
                    </a:lnT>
                    <a:lnB w="12700" cap="flat" cmpd="sng" algn="ctr">
                      <a:solidFill>
                        <a:srgbClr val="194F90"/>
                      </a:solidFill>
                      <a:prstDash val="solid"/>
                      <a:round/>
                      <a:headEnd type="none" w="med" len="med"/>
                      <a:tailEnd type="none" w="med" len="med"/>
                    </a:lnB>
                  </a:tcPr>
                </a:tc>
                <a:extLst>
                  <a:ext uri="{0D108BD9-81ED-4DB2-BD59-A6C34878D82A}">
                    <a16:rowId xmlns:a16="http://schemas.microsoft.com/office/drawing/2014/main" val="2272835748"/>
                  </a:ext>
                </a:extLst>
              </a:tr>
              <a:tr h="780197">
                <a:tc>
                  <a:txBody>
                    <a:bodyPr/>
                    <a:lstStyle/>
                    <a:p>
                      <a:pPr algn="l" fontAlgn="t"/>
                      <a:r>
                        <a:rPr lang="en-US" sz="2000" b="1" i="0" u="none" strike="noStrike" dirty="0">
                          <a:solidFill>
                            <a:srgbClr val="231F20"/>
                          </a:solidFill>
                          <a:effectLst/>
                          <a:latin typeface="Gill Sans Light"/>
                        </a:rPr>
                        <a:t>CEO / Senior Executive Leadership Experience</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marR="0" lvl="0" indent="0" algn="ctr" defTabSz="825500" eaLnBrk="1" fontAlgn="t" latinLnBrk="0" hangingPunct="1">
                        <a:lnSpc>
                          <a:spcPct val="100000"/>
                        </a:lnSpc>
                        <a:spcBef>
                          <a:spcPts val="0"/>
                        </a:spcBef>
                        <a:spcAft>
                          <a:spcPts val="0"/>
                        </a:spcAft>
                        <a:buClrTx/>
                        <a:buSzTx/>
                        <a:buFontTx/>
                        <a:buNone/>
                        <a:tabLst/>
                        <a:defRPr/>
                      </a:pPr>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rgbClr val="194F90"/>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8671649"/>
                  </a:ext>
                </a:extLst>
              </a:tr>
              <a:tr h="780197">
                <a:tc>
                  <a:txBody>
                    <a:bodyPr/>
                    <a:lstStyle/>
                    <a:p>
                      <a:pPr algn="l" fontAlgn="t"/>
                      <a:r>
                        <a:rPr lang="en-US" sz="2000" b="1" i="0" u="none" strike="noStrike" dirty="0">
                          <a:solidFill>
                            <a:srgbClr val="231F20"/>
                          </a:solidFill>
                          <a:effectLst/>
                          <a:latin typeface="Gill Sans Light"/>
                        </a:rPr>
                        <a:t>Financial Expertise</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endParaRPr lang="en-US" sz="3200" b="0" i="0" u="none" strike="noStrike" dirty="0">
                        <a:solidFill>
                          <a:srgbClr val="194F90"/>
                        </a:solidFill>
                        <a:effectLst/>
                        <a:latin typeface="Gill Sans MT Std Light" panose="020B0302020104020203" pitchFamily="34" charset="0"/>
                      </a:endParaRP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extLst>
                  <a:ext uri="{0D108BD9-81ED-4DB2-BD59-A6C34878D82A}">
                    <a16:rowId xmlns:a16="http://schemas.microsoft.com/office/drawing/2014/main" val="1594904364"/>
                  </a:ext>
                </a:extLst>
              </a:tr>
              <a:tr h="780197">
                <a:tc>
                  <a:txBody>
                    <a:bodyPr/>
                    <a:lstStyle/>
                    <a:p>
                      <a:pPr algn="l" fontAlgn="t"/>
                      <a:r>
                        <a:rPr lang="en-US" sz="2000" b="1" i="0" u="none" strike="noStrike" dirty="0">
                          <a:solidFill>
                            <a:srgbClr val="231F20"/>
                          </a:solidFill>
                          <a:effectLst/>
                          <a:latin typeface="Gill Sans Light"/>
                        </a:rPr>
                        <a:t>Manufacturing and Distribution Expertise</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1"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endParaRPr lang="en-US" sz="3200" b="0" i="0" u="none" strike="noStrike" dirty="0">
                        <a:solidFill>
                          <a:srgbClr val="194F90"/>
                        </a:solidFill>
                        <a:effectLst/>
                        <a:latin typeface="Gill Sans MT Std Light" panose="020B0302020104020203" pitchFamily="34" charset="0"/>
                      </a:endParaRP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31506596"/>
                  </a:ext>
                </a:extLst>
              </a:tr>
              <a:tr h="780197">
                <a:tc>
                  <a:txBody>
                    <a:bodyPr/>
                    <a:lstStyle/>
                    <a:p>
                      <a:pPr algn="l" fontAlgn="t"/>
                      <a:r>
                        <a:rPr lang="en-US" sz="2000" b="1" i="0" u="none" strike="noStrike" dirty="0">
                          <a:solidFill>
                            <a:srgbClr val="231F20"/>
                          </a:solidFill>
                          <a:effectLst/>
                          <a:latin typeface="Gill Sans Light"/>
                        </a:rPr>
                        <a:t>Technological Expertise</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1"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endParaRPr lang="en-US" sz="3200" b="0" i="0" u="none" strike="noStrike" dirty="0">
                        <a:solidFill>
                          <a:srgbClr val="194F90"/>
                        </a:solidFill>
                        <a:effectLst/>
                        <a:latin typeface="Gill Sans MT Std Light" panose="020B0302020104020203" pitchFamily="34" charset="0"/>
                      </a:endParaRP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extLst>
                  <a:ext uri="{0D108BD9-81ED-4DB2-BD59-A6C34878D82A}">
                    <a16:rowId xmlns:a16="http://schemas.microsoft.com/office/drawing/2014/main" val="2399383573"/>
                  </a:ext>
                </a:extLst>
              </a:tr>
              <a:tr h="780197">
                <a:tc>
                  <a:txBody>
                    <a:bodyPr/>
                    <a:lstStyle/>
                    <a:p>
                      <a:pPr algn="l" fontAlgn="t"/>
                      <a:r>
                        <a:rPr lang="en-US" sz="2000" b="1" i="0" u="none" strike="noStrike" dirty="0">
                          <a:solidFill>
                            <a:srgbClr val="231F20"/>
                          </a:solidFill>
                          <a:effectLst/>
                          <a:latin typeface="Gill Sans Light"/>
                        </a:rPr>
                        <a:t>International Experience</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endParaRPr lang="en-US" sz="3200" b="0" i="0" u="none" strike="noStrike" dirty="0">
                        <a:solidFill>
                          <a:srgbClr val="194F90"/>
                        </a:solidFill>
                        <a:effectLst/>
                        <a:latin typeface="Gill Sans MT Std Light" panose="020B0302020104020203" pitchFamily="34" charset="0"/>
                      </a:endParaRP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extLst>
                  <a:ext uri="{0D108BD9-81ED-4DB2-BD59-A6C34878D82A}">
                    <a16:rowId xmlns:a16="http://schemas.microsoft.com/office/drawing/2014/main" val="3916724266"/>
                  </a:ext>
                </a:extLst>
              </a:tr>
              <a:tr h="780197">
                <a:tc>
                  <a:txBody>
                    <a:bodyPr/>
                    <a:lstStyle/>
                    <a:p>
                      <a:pPr algn="l" fontAlgn="t"/>
                      <a:r>
                        <a:rPr lang="en-US" sz="2000" b="1" i="0" u="none" strike="noStrike" dirty="0">
                          <a:solidFill>
                            <a:srgbClr val="231F20"/>
                          </a:solidFill>
                          <a:effectLst/>
                          <a:latin typeface="Gill Sans Light"/>
                        </a:rPr>
                        <a:t>Strategic Planning and Oversight</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144855561"/>
                  </a:ext>
                </a:extLst>
              </a:tr>
              <a:tr h="780197">
                <a:tc>
                  <a:txBody>
                    <a:bodyPr/>
                    <a:lstStyle/>
                    <a:p>
                      <a:pPr algn="l" fontAlgn="t"/>
                      <a:r>
                        <a:rPr lang="en-US" sz="2000" b="1" i="0" u="none" strike="noStrike" dirty="0">
                          <a:solidFill>
                            <a:srgbClr val="231F20"/>
                          </a:solidFill>
                          <a:effectLst/>
                          <a:latin typeface="Gill Sans Light"/>
                        </a:rPr>
                        <a:t>Corporate Governance</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1CAA7"/>
                    </a:solidFill>
                  </a:tcPr>
                </a:tc>
                <a:extLst>
                  <a:ext uri="{0D108BD9-81ED-4DB2-BD59-A6C34878D82A}">
                    <a16:rowId xmlns:a16="http://schemas.microsoft.com/office/drawing/2014/main" val="1291793857"/>
                  </a:ext>
                </a:extLst>
              </a:tr>
              <a:tr h="780197">
                <a:tc>
                  <a:txBody>
                    <a:bodyPr/>
                    <a:lstStyle/>
                    <a:p>
                      <a:pPr algn="l" fontAlgn="t"/>
                      <a:r>
                        <a:rPr lang="en-US" sz="2000" b="1" i="0" u="none" strike="noStrike" dirty="0">
                          <a:solidFill>
                            <a:srgbClr val="231F20"/>
                          </a:solidFill>
                          <a:effectLst/>
                          <a:latin typeface="Gill Sans Light"/>
                        </a:rPr>
                        <a:t>Mergers and Acquisitions</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742904405"/>
                  </a:ext>
                </a:extLst>
              </a:tr>
              <a:tr h="780197">
                <a:tc>
                  <a:txBody>
                    <a:bodyPr/>
                    <a:lstStyle/>
                    <a:p>
                      <a:pPr algn="l" fontAlgn="t"/>
                      <a:r>
                        <a:rPr lang="en-US" sz="2000" b="1" i="0" u="none" strike="noStrike" dirty="0">
                          <a:solidFill>
                            <a:srgbClr val="231F20"/>
                          </a:solidFill>
                          <a:effectLst/>
                          <a:latin typeface="Gill Sans Light"/>
                        </a:rPr>
                        <a:t>Digital Technology</a:t>
                      </a:r>
                      <a:endParaRPr lang="en-US" sz="2000" b="1" i="0" u="none" strike="noStrike" dirty="0">
                        <a:solidFill>
                          <a:srgbClr val="000000"/>
                        </a:solidFill>
                        <a:effectLst/>
                        <a:latin typeface="Gill Sans Light"/>
                      </a:endParaRPr>
                    </a:p>
                  </a:txBody>
                  <a:tcPr marL="2743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t"/>
                      <a:endParaRPr lang="en-US" sz="3200" b="0" i="0" u="none" strike="noStrike" dirty="0">
                        <a:solidFill>
                          <a:srgbClr val="194F90"/>
                        </a:solidFill>
                        <a:effectLst/>
                        <a:latin typeface="Gill Sans MT Std Light" panose="020B0302020104020203" pitchFamily="34" charset="0"/>
                      </a:endParaRP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ctr"/>
                      <a:endParaRPr lang="en-US" sz="3200" b="0" i="0" u="none" strike="noStrike" dirty="0">
                        <a:solidFill>
                          <a:srgbClr val="194F90"/>
                        </a:solidFill>
                        <a:effectLst/>
                        <a:latin typeface="Gill Sans MT Std Light" panose="020B0302020104020203" pitchFamily="34" charset="0"/>
                      </a:endParaRP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t"/>
                      <a:r>
                        <a:rPr lang="en-US" sz="3200" b="0" i="0" u="none" strike="noStrike" dirty="0">
                          <a:solidFill>
                            <a:srgbClr val="194F90"/>
                          </a:solidFill>
                          <a:effectLst/>
                          <a:latin typeface="Gill Sans MT Std Light" panose="020B0302020104020203" pitchFamily="34" charset="0"/>
                        </a:rPr>
                        <a:t>●</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tc>
                  <a:txBody>
                    <a:bodyPr/>
                    <a:lstStyle/>
                    <a:p>
                      <a:pPr algn="ctr" fontAlgn="ctr"/>
                      <a:r>
                        <a:rPr lang="en-US" sz="3200" b="0" i="0" u="none" strike="noStrike" dirty="0">
                          <a:solidFill>
                            <a:srgbClr val="194F90"/>
                          </a:solidFill>
                          <a:effectLst/>
                          <a:latin typeface="Gill Sans MT Std Light" panose="020B0302020104020203" pitchFamily="34" charset="0"/>
                        </a:rPr>
                        <a:t> </a:t>
                      </a:r>
                    </a:p>
                  </a:txBody>
                  <a:tcPr marL="45720" marR="45720" anchor="ctr">
                    <a:lnL>
                      <a:noFill/>
                    </a:lnL>
                    <a:lnR>
                      <a:noFill/>
                    </a:lnR>
                    <a:lnT w="12700" cap="flat" cmpd="sng" algn="ctr">
                      <a:solidFill>
                        <a:schemeClr val="tx2"/>
                      </a:solidFill>
                      <a:prstDash val="solid"/>
                      <a:round/>
                      <a:headEnd type="none" w="med" len="med"/>
                      <a:tailEnd type="none" w="med" len="med"/>
                    </a:lnT>
                    <a:lnB>
                      <a:noFill/>
                    </a:lnB>
                    <a:solidFill>
                      <a:srgbClr val="C1CAA7"/>
                    </a:solidFill>
                  </a:tcPr>
                </a:tc>
                <a:extLst>
                  <a:ext uri="{0D108BD9-81ED-4DB2-BD59-A6C34878D82A}">
                    <a16:rowId xmlns:a16="http://schemas.microsoft.com/office/drawing/2014/main" val="689382460"/>
                  </a:ext>
                </a:extLst>
              </a:tr>
            </a:tbl>
          </a:graphicData>
        </a:graphic>
      </p:graphicFrame>
      <p:pic>
        <p:nvPicPr>
          <p:cNvPr id="7" name="Picture 6"/>
          <p:cNvPicPr>
            <a:picLocks noChangeAspect="1"/>
          </p:cNvPicPr>
          <p:nvPr/>
        </p:nvPicPr>
        <p:blipFill rotWithShape="1">
          <a:blip r:embed="rId2"/>
          <a:srcRect r="1869"/>
          <a:stretch/>
        </p:blipFill>
        <p:spPr>
          <a:xfrm>
            <a:off x="8599004" y="3356727"/>
            <a:ext cx="949964" cy="953855"/>
          </a:xfrm>
          <a:prstGeom prst="rect">
            <a:avLst/>
          </a:prstGeom>
        </p:spPr>
      </p:pic>
      <p:pic>
        <p:nvPicPr>
          <p:cNvPr id="9" name="Picture 8"/>
          <p:cNvPicPr>
            <a:picLocks noChangeAspect="1"/>
          </p:cNvPicPr>
          <p:nvPr/>
        </p:nvPicPr>
        <p:blipFill rotWithShape="1">
          <a:blip r:embed="rId3"/>
          <a:srcRect l="4189" r="4189"/>
          <a:stretch/>
        </p:blipFill>
        <p:spPr>
          <a:xfrm>
            <a:off x="14493225" y="3356727"/>
            <a:ext cx="949964" cy="953855"/>
          </a:xfrm>
          <a:prstGeom prst="rect">
            <a:avLst/>
          </a:prstGeom>
        </p:spPr>
      </p:pic>
      <p:pic>
        <p:nvPicPr>
          <p:cNvPr id="11" name="Picture 10"/>
          <p:cNvPicPr>
            <a:picLocks noChangeAspect="1"/>
          </p:cNvPicPr>
          <p:nvPr/>
        </p:nvPicPr>
        <p:blipFill rotWithShape="1">
          <a:blip r:embed="rId4"/>
          <a:srcRect t="2010" r="2061" b="2010"/>
          <a:stretch/>
        </p:blipFill>
        <p:spPr>
          <a:xfrm>
            <a:off x="15969152" y="3356727"/>
            <a:ext cx="949964" cy="953855"/>
          </a:xfrm>
          <a:prstGeom prst="rect">
            <a:avLst/>
          </a:prstGeom>
        </p:spPr>
      </p:pic>
      <p:pic>
        <p:nvPicPr>
          <p:cNvPr id="12" name="Picture 11"/>
          <p:cNvPicPr>
            <a:picLocks noChangeAspect="1"/>
          </p:cNvPicPr>
          <p:nvPr/>
        </p:nvPicPr>
        <p:blipFill rotWithShape="1">
          <a:blip r:embed="rId5"/>
          <a:srcRect r="1530"/>
          <a:stretch/>
        </p:blipFill>
        <p:spPr>
          <a:xfrm>
            <a:off x="18867220" y="3356727"/>
            <a:ext cx="949964" cy="953855"/>
          </a:xfrm>
          <a:prstGeom prst="rect">
            <a:avLst/>
          </a:prstGeom>
        </p:spPr>
      </p:pic>
      <p:pic>
        <p:nvPicPr>
          <p:cNvPr id="13" name="Picture 12"/>
          <p:cNvPicPr>
            <a:picLocks noChangeAspect="1"/>
          </p:cNvPicPr>
          <p:nvPr/>
        </p:nvPicPr>
        <p:blipFill rotWithShape="1">
          <a:blip r:embed="rId6"/>
          <a:srcRect r="2504"/>
          <a:stretch/>
        </p:blipFill>
        <p:spPr>
          <a:xfrm>
            <a:off x="11623334" y="3356727"/>
            <a:ext cx="949964" cy="953855"/>
          </a:xfrm>
          <a:prstGeom prst="rect">
            <a:avLst/>
          </a:prstGeom>
        </p:spPr>
      </p:pic>
      <p:pic>
        <p:nvPicPr>
          <p:cNvPr id="14" name="Picture 13"/>
          <p:cNvPicPr>
            <a:picLocks noChangeAspect="1"/>
          </p:cNvPicPr>
          <p:nvPr/>
        </p:nvPicPr>
        <p:blipFill rotWithShape="1">
          <a:blip r:embed="rId7"/>
          <a:srcRect r="2878"/>
          <a:stretch/>
        </p:blipFill>
        <p:spPr>
          <a:xfrm>
            <a:off x="13046326" y="3356727"/>
            <a:ext cx="949964" cy="953855"/>
          </a:xfrm>
          <a:prstGeom prst="rect">
            <a:avLst/>
          </a:prstGeom>
        </p:spPr>
      </p:pic>
      <p:pic>
        <p:nvPicPr>
          <p:cNvPr id="15" name="Picture 14"/>
          <p:cNvPicPr>
            <a:picLocks noChangeAspect="1"/>
          </p:cNvPicPr>
          <p:nvPr/>
        </p:nvPicPr>
        <p:blipFill rotWithShape="1">
          <a:blip r:embed="rId8"/>
          <a:srcRect l="5080" r="5080"/>
          <a:stretch/>
        </p:blipFill>
        <p:spPr>
          <a:xfrm>
            <a:off x="10111169" y="3356727"/>
            <a:ext cx="949964" cy="953855"/>
          </a:xfrm>
          <a:prstGeom prst="rect">
            <a:avLst/>
          </a:prstGeom>
        </p:spPr>
      </p:pic>
      <p:pic>
        <p:nvPicPr>
          <p:cNvPr id="16" name="Picture 15"/>
          <p:cNvPicPr>
            <a:picLocks noChangeAspect="1"/>
          </p:cNvPicPr>
          <p:nvPr/>
        </p:nvPicPr>
        <p:blipFill rotWithShape="1">
          <a:blip r:embed="rId9"/>
          <a:srcRect l="4762" r="4762"/>
          <a:stretch/>
        </p:blipFill>
        <p:spPr>
          <a:xfrm>
            <a:off x="20156865" y="3356727"/>
            <a:ext cx="949964" cy="953855"/>
          </a:xfrm>
          <a:prstGeom prst="rect">
            <a:avLst/>
          </a:prstGeom>
        </p:spPr>
      </p:pic>
      <p:pic>
        <p:nvPicPr>
          <p:cNvPr id="17" name="Picture 16"/>
          <p:cNvPicPr>
            <a:picLocks noChangeAspect="1"/>
          </p:cNvPicPr>
          <p:nvPr/>
        </p:nvPicPr>
        <p:blipFill rotWithShape="1">
          <a:blip r:embed="rId10"/>
          <a:srcRect l="6383" r="6383"/>
          <a:stretch/>
        </p:blipFill>
        <p:spPr>
          <a:xfrm>
            <a:off x="21684976" y="3356727"/>
            <a:ext cx="949964" cy="953855"/>
          </a:xfrm>
          <a:prstGeom prst="rect">
            <a:avLst/>
          </a:prstGeom>
        </p:spPr>
      </p:pic>
      <p:pic>
        <p:nvPicPr>
          <p:cNvPr id="2" name="Picture 1">
            <a:extLst>
              <a:ext uri="{FF2B5EF4-FFF2-40B4-BE49-F238E27FC236}">
                <a16:creationId xmlns:a16="http://schemas.microsoft.com/office/drawing/2014/main" id="{AA465D18-E8D6-E99D-9370-0CE27DE7646B}"/>
              </a:ext>
            </a:extLst>
          </p:cNvPr>
          <p:cNvPicPr>
            <a:picLocks noChangeAspect="1"/>
          </p:cNvPicPr>
          <p:nvPr/>
        </p:nvPicPr>
        <p:blipFill>
          <a:blip r:embed="rId11"/>
          <a:stretch>
            <a:fillRect/>
          </a:stretch>
        </p:blipFill>
        <p:spPr>
          <a:xfrm>
            <a:off x="17445079" y="3356727"/>
            <a:ext cx="943680" cy="953855"/>
          </a:xfrm>
          <a:prstGeom prst="rect">
            <a:avLst/>
          </a:prstGeom>
        </p:spPr>
      </p:pic>
      <p:sp>
        <p:nvSpPr>
          <p:cNvPr id="5" name="_Page_Number">
            <a:extLst>
              <a:ext uri="{FF2B5EF4-FFF2-40B4-BE49-F238E27FC236}">
                <a16:creationId xmlns:a16="http://schemas.microsoft.com/office/drawing/2014/main" id="{A3CF4D8D-303D-432C-9BD9-A8E321E45AD0}"/>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12</a:t>
            </a:r>
          </a:p>
        </p:txBody>
      </p:sp>
    </p:spTree>
    <p:extLst>
      <p:ext uri="{BB962C8B-B14F-4D97-AF65-F5344CB8AC3E}">
        <p14:creationId xmlns:p14="http://schemas.microsoft.com/office/powerpoint/2010/main" val="153813475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Board Commitment to Diversity</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3"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We believe that diversity helps to support a high functioning Board</a:t>
            </a:r>
          </a:p>
        </p:txBody>
      </p:sp>
      <p:sp>
        <p:nvSpPr>
          <p:cNvPr id="22" name="TextBox 21"/>
          <p:cNvSpPr txBox="1"/>
          <p:nvPr/>
        </p:nvSpPr>
        <p:spPr>
          <a:xfrm>
            <a:off x="800100" y="12969545"/>
            <a:ext cx="821839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l">
              <a:defRPr sz="1800"/>
            </a:lvl1pPr>
          </a:lstStyle>
          <a:p>
            <a:r>
              <a:rPr lang="en-US" sz="1600" dirty="0"/>
              <a:t>Note: Data above reflects the status of the Board as of February 28, 2023, our last fiscal year-end</a:t>
            </a:r>
          </a:p>
        </p:txBody>
      </p:sp>
      <p:sp>
        <p:nvSpPr>
          <p:cNvPr id="2" name="_Page_Number">
            <a:extLst>
              <a:ext uri="{FF2B5EF4-FFF2-40B4-BE49-F238E27FC236}">
                <a16:creationId xmlns:a16="http://schemas.microsoft.com/office/drawing/2014/main" id="{FE0A5D79-0DB2-4A06-B090-01E725773A05}"/>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13</a:t>
            </a:r>
          </a:p>
        </p:txBody>
      </p:sp>
      <p:pic>
        <p:nvPicPr>
          <p:cNvPr id="7" name="pc_agediversity-pn.jpg">
            <a:extLst>
              <a:ext uri="{FF2B5EF4-FFF2-40B4-BE49-F238E27FC236}">
                <a16:creationId xmlns:a16="http://schemas.microsoft.com/office/drawing/2014/main" id="{576CAB53-2085-7C72-BBA1-C18077DACF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7023" y="3356051"/>
            <a:ext cx="11668676" cy="5212080"/>
          </a:xfrm>
          <a:prstGeom prst="rect">
            <a:avLst/>
          </a:prstGeom>
          <a:ln>
            <a:noFill/>
          </a:ln>
        </p:spPr>
      </p:pic>
      <p:pic>
        <p:nvPicPr>
          <p:cNvPr id="8" name="tb_director-pn.jpg">
            <a:extLst>
              <a:ext uri="{FF2B5EF4-FFF2-40B4-BE49-F238E27FC236}">
                <a16:creationId xmlns:a16="http://schemas.microsoft.com/office/drawing/2014/main" id="{3ABD4055-E1C8-FE09-1CDE-F192439D95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483" y="8937122"/>
            <a:ext cx="13939375" cy="3657600"/>
          </a:xfrm>
          <a:prstGeom prst="rect">
            <a:avLst/>
          </a:prstGeom>
          <a:ln>
            <a:noFill/>
          </a:ln>
        </p:spPr>
      </p:pic>
    </p:spTree>
    <p:extLst>
      <p:ext uri="{BB962C8B-B14F-4D97-AF65-F5344CB8AC3E}">
        <p14:creationId xmlns:p14="http://schemas.microsoft.com/office/powerpoint/2010/main" val="34948941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Our Board’s Evaluation and Refreshment Process</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
          <p:cNvSpPr>
            <a:spLocks noGrp="1"/>
          </p:cNvSpPr>
          <p:nvPr>
            <p:ph type="body" idx="1"/>
          </p:nvPr>
        </p:nvSpPr>
        <p:spPr>
          <a:xfrm>
            <a:off x="831796" y="3616954"/>
            <a:ext cx="10972800" cy="521502"/>
          </a:xfrm>
          <a:solidFill>
            <a:schemeClr val="tx1">
              <a:lumMod val="50000"/>
              <a:lumOff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584200" rtl="0" hangingPunct="0">
              <a:spcBef>
                <a:spcPts val="0"/>
              </a:spcBef>
            </a:pPr>
            <a:r>
              <a:rPr lang="en-US" sz="3400" dirty="0">
                <a:solidFill>
                  <a:srgbClr val="FFFFFF"/>
                </a:solidFill>
                <a:ea typeface="+mn-ea"/>
                <a:cs typeface="+mn-cs"/>
                <a:sym typeface="Gill Sans"/>
              </a:rPr>
              <a:t>Process Overview</a:t>
            </a:r>
          </a:p>
        </p:txBody>
      </p:sp>
      <p:sp>
        <p:nvSpPr>
          <p:cNvPr id="13"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Commitment to regular refreshment to evolve AZZ’s Board in line with its strategy</a:t>
            </a:r>
          </a:p>
        </p:txBody>
      </p:sp>
      <p:sp>
        <p:nvSpPr>
          <p:cNvPr id="14" name="Text Placeholder 1"/>
          <p:cNvSpPr txBox="1">
            <a:spLocks/>
          </p:cNvSpPr>
          <p:nvPr/>
        </p:nvSpPr>
        <p:spPr>
          <a:xfrm>
            <a:off x="831795" y="8171547"/>
            <a:ext cx="10972800" cy="521502"/>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spcBef>
                <a:spcPts val="2200"/>
              </a:spcBef>
              <a:defRPr sz="3400">
                <a:solidFill>
                  <a:schemeClr val="bg1"/>
                </a:solidFill>
                <a:latin typeface="+mj-lt"/>
                <a:ea typeface="+mj-ea"/>
                <a:cs typeface="+mj-cs"/>
                <a:sym typeface="Gill Sans Light"/>
              </a:defRPr>
            </a:lvl1pPr>
            <a:lvl2pPr marL="838200" indent="-558800" algn="l">
              <a:spcBef>
                <a:spcPts val="2200"/>
              </a:spcBef>
              <a:buClr>
                <a:schemeClr val="accent1">
                  <a:hueOff val="-605041"/>
                  <a:satOff val="66999"/>
                  <a:lumOff val="-7058"/>
                </a:schemeClr>
              </a:buClr>
              <a:buSzPct val="100000"/>
              <a:buChar char="•"/>
              <a:defRPr sz="4400">
                <a:solidFill>
                  <a:schemeClr val="accent1"/>
                </a:solidFill>
                <a:latin typeface="+mj-lt"/>
                <a:ea typeface="+mj-ea"/>
                <a:cs typeface="+mj-cs"/>
                <a:sym typeface="Gill Sans Light"/>
              </a:defRPr>
            </a:lvl2pPr>
            <a:lvl3pPr marL="1257300" indent="-419100" algn="l">
              <a:spcBef>
                <a:spcPts val="2200"/>
              </a:spcBef>
              <a:buSzPct val="100000"/>
              <a:buChar char="-"/>
              <a:defRPr sz="3800">
                <a:solidFill>
                  <a:schemeClr val="accent1"/>
                </a:solidFill>
                <a:latin typeface="+mj-lt"/>
                <a:ea typeface="+mj-ea"/>
                <a:cs typeface="+mj-cs"/>
                <a:sym typeface="Gill Sans Light"/>
              </a:defRPr>
            </a:lvl3pPr>
            <a:lvl4pPr marL="2451100" indent="-800100" algn="l">
              <a:spcBef>
                <a:spcPts val="5200"/>
              </a:spcBef>
              <a:buClr>
                <a:schemeClr val="accent1">
                  <a:hueOff val="-605041"/>
                  <a:satOff val="66999"/>
                  <a:lumOff val="-7058"/>
                </a:schemeClr>
              </a:buClr>
              <a:buSzPct val="171000"/>
              <a:buChar char="•"/>
              <a:defRPr sz="2200">
                <a:solidFill>
                  <a:schemeClr val="accent1"/>
                </a:solidFill>
                <a:latin typeface="+mj-lt"/>
                <a:ea typeface="+mj-ea"/>
                <a:cs typeface="+mj-cs"/>
                <a:sym typeface="Gill Sans Light"/>
              </a:defRPr>
            </a:lvl4pPr>
            <a:lvl5pPr marL="2895600" indent="-800100" algn="l">
              <a:spcBef>
                <a:spcPts val="5200"/>
              </a:spcBef>
              <a:buClr>
                <a:schemeClr val="accent1">
                  <a:hueOff val="-605041"/>
                  <a:satOff val="66999"/>
                  <a:lumOff val="-7058"/>
                </a:schemeClr>
              </a:buClr>
              <a:buSzPct val="171000"/>
              <a:buChar char="•"/>
              <a:defRPr>
                <a:solidFill>
                  <a:schemeClr val="accent1"/>
                </a:solidFill>
                <a:latin typeface="+mj-lt"/>
                <a:ea typeface="+mj-ea"/>
                <a:cs typeface="+mj-cs"/>
                <a:sym typeface="Gill Sans Light"/>
              </a:defRPr>
            </a:lvl5pPr>
            <a:lvl6pPr indent="2451100" algn="l">
              <a:spcBef>
                <a:spcPts val="2200"/>
              </a:spcBef>
              <a:defRPr sz="4400">
                <a:solidFill>
                  <a:schemeClr val="accent1"/>
                </a:solidFill>
                <a:latin typeface="+mj-lt"/>
                <a:ea typeface="+mj-ea"/>
                <a:cs typeface="+mj-cs"/>
                <a:sym typeface="Gill Sans Light"/>
              </a:defRPr>
            </a:lvl6pPr>
            <a:lvl7pPr indent="2806700" algn="l">
              <a:spcBef>
                <a:spcPts val="2200"/>
              </a:spcBef>
              <a:defRPr sz="4400">
                <a:solidFill>
                  <a:schemeClr val="accent1"/>
                </a:solidFill>
                <a:latin typeface="+mj-lt"/>
                <a:ea typeface="+mj-ea"/>
                <a:cs typeface="+mj-cs"/>
                <a:sym typeface="Gill Sans Light"/>
              </a:defRPr>
            </a:lvl7pPr>
            <a:lvl8pPr indent="3162300" algn="l">
              <a:spcBef>
                <a:spcPts val="2200"/>
              </a:spcBef>
              <a:defRPr sz="4400">
                <a:solidFill>
                  <a:schemeClr val="accent1"/>
                </a:solidFill>
                <a:latin typeface="+mj-lt"/>
                <a:ea typeface="+mj-ea"/>
                <a:cs typeface="+mj-cs"/>
                <a:sym typeface="Gill Sans Light"/>
              </a:defRPr>
            </a:lvl8pPr>
            <a:lvl9pPr indent="3517900" algn="l">
              <a:spcBef>
                <a:spcPts val="2200"/>
              </a:spcBef>
              <a:defRPr sz="4400">
                <a:solidFill>
                  <a:schemeClr val="accent1"/>
                </a:solidFill>
                <a:latin typeface="+mj-lt"/>
                <a:ea typeface="+mj-ea"/>
                <a:cs typeface="+mj-cs"/>
                <a:sym typeface="Gill Sans Light"/>
              </a:defRPr>
            </a:lvl9pPr>
          </a:lstStyle>
          <a:p>
            <a:r>
              <a:rPr lang="en-US" dirty="0"/>
              <a:t>Key Selection Criteria</a:t>
            </a:r>
          </a:p>
        </p:txBody>
      </p:sp>
      <p:sp>
        <p:nvSpPr>
          <p:cNvPr id="19" name="TextBox 18"/>
          <p:cNvSpPr txBox="1"/>
          <p:nvPr/>
        </p:nvSpPr>
        <p:spPr>
          <a:xfrm>
            <a:off x="831794" y="8877890"/>
            <a:ext cx="10972800" cy="3885030"/>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600"/>
              </a:spcBef>
              <a:spcAft>
                <a:spcPts val="600"/>
              </a:spcAft>
              <a:buClr>
                <a:srgbClr val="194F90"/>
              </a:buClr>
              <a:buFontTx/>
              <a:buChar char="■"/>
            </a:pPr>
            <a:r>
              <a:rPr lang="en-US" sz="2400" dirty="0">
                <a:solidFill>
                  <a:srgbClr val="000000"/>
                </a:solidFill>
              </a:rPr>
              <a:t>Relevant industry knowledge and diversity of background and experience</a:t>
            </a:r>
          </a:p>
          <a:p>
            <a:pPr marL="571500" indent="-571500" algn="l">
              <a:spcBef>
                <a:spcPts val="600"/>
              </a:spcBef>
              <a:spcAft>
                <a:spcPts val="600"/>
              </a:spcAft>
              <a:buClr>
                <a:srgbClr val="194F90"/>
              </a:buClr>
              <a:buFontTx/>
              <a:buChar char="■"/>
            </a:pPr>
            <a:r>
              <a:rPr lang="en-US" sz="2400" dirty="0">
                <a:solidFill>
                  <a:srgbClr val="000000"/>
                </a:solidFill>
              </a:rPr>
              <a:t>Executive level experience</a:t>
            </a:r>
          </a:p>
          <a:p>
            <a:pPr marL="571500" indent="-571500" algn="l">
              <a:spcBef>
                <a:spcPts val="600"/>
              </a:spcBef>
              <a:spcAft>
                <a:spcPts val="600"/>
              </a:spcAft>
              <a:buClr>
                <a:srgbClr val="194F90"/>
              </a:buClr>
              <a:buFontTx/>
              <a:buChar char="■"/>
            </a:pPr>
            <a:r>
              <a:rPr lang="en-US" sz="2400" dirty="0">
                <a:solidFill>
                  <a:srgbClr val="000000"/>
                </a:solidFill>
              </a:rPr>
              <a:t>Strategic planning, capital markets and oversight</a:t>
            </a:r>
          </a:p>
          <a:p>
            <a:pPr marL="571500" indent="-571500" algn="l">
              <a:spcBef>
                <a:spcPts val="600"/>
              </a:spcBef>
              <a:spcAft>
                <a:spcPts val="600"/>
              </a:spcAft>
              <a:buClr>
                <a:srgbClr val="194F90"/>
              </a:buClr>
              <a:buFontTx/>
              <a:buChar char="■"/>
            </a:pPr>
            <a:r>
              <a:rPr lang="en-US" sz="2400" dirty="0">
                <a:solidFill>
                  <a:srgbClr val="000000"/>
                </a:solidFill>
              </a:rPr>
              <a:t>Diversity of race, ethnicity, gender, age, background and experience</a:t>
            </a:r>
          </a:p>
          <a:p>
            <a:pPr marL="571500" indent="-571500" algn="l">
              <a:spcBef>
                <a:spcPts val="600"/>
              </a:spcBef>
              <a:spcAft>
                <a:spcPts val="600"/>
              </a:spcAft>
              <a:buClr>
                <a:srgbClr val="194F90"/>
              </a:buClr>
              <a:buFontTx/>
              <a:buChar char="■"/>
            </a:pPr>
            <a:r>
              <a:rPr lang="en-US" sz="2400" dirty="0">
                <a:solidFill>
                  <a:srgbClr val="000000"/>
                </a:solidFill>
              </a:rPr>
              <a:t>Willingness to represent the best interests of shareholders and objectively challenge management’s performance</a:t>
            </a:r>
          </a:p>
          <a:p>
            <a:pPr marL="571500" indent="-571500" algn="l">
              <a:spcBef>
                <a:spcPts val="600"/>
              </a:spcBef>
              <a:spcAft>
                <a:spcPts val="600"/>
              </a:spcAft>
              <a:buClr>
                <a:srgbClr val="194F90"/>
              </a:buClr>
              <a:buFontTx/>
              <a:buChar char="■"/>
            </a:pPr>
            <a:r>
              <a:rPr lang="en-US" sz="2400" dirty="0">
                <a:solidFill>
                  <a:srgbClr val="000000"/>
                </a:solidFill>
              </a:rPr>
              <a:t>Extensive experience in mergers, acquisitions and integration</a:t>
            </a:r>
          </a:p>
          <a:p>
            <a:pPr marL="571500" indent="-571500" algn="l">
              <a:spcBef>
                <a:spcPts val="600"/>
              </a:spcBef>
              <a:spcAft>
                <a:spcPts val="600"/>
              </a:spcAft>
              <a:buClr>
                <a:srgbClr val="194F90"/>
              </a:buClr>
              <a:buFontTx/>
              <a:buChar char="■"/>
            </a:pPr>
            <a:r>
              <a:rPr lang="en-US" sz="2400" dirty="0">
                <a:solidFill>
                  <a:srgbClr val="000000"/>
                </a:solidFill>
              </a:rPr>
              <a:t>Financial and accounting expertise</a:t>
            </a:r>
          </a:p>
          <a:p>
            <a:pPr marL="571500" indent="-571500" algn="l">
              <a:spcBef>
                <a:spcPts val="600"/>
              </a:spcBef>
              <a:spcAft>
                <a:spcPts val="600"/>
              </a:spcAft>
              <a:buClr>
                <a:srgbClr val="194F90"/>
              </a:buClr>
              <a:buFontTx/>
              <a:buChar char="■"/>
            </a:pPr>
            <a:r>
              <a:rPr lang="en-US" sz="2400" dirty="0">
                <a:solidFill>
                  <a:srgbClr val="000000"/>
                </a:solidFill>
              </a:rPr>
              <a:t>Corporate Governance expertise</a:t>
            </a:r>
          </a:p>
          <a:p>
            <a:pPr marL="571500" indent="-571500" algn="l">
              <a:spcBef>
                <a:spcPts val="1600"/>
              </a:spcBef>
              <a:spcAft>
                <a:spcPts val="1600"/>
              </a:spcAft>
              <a:buClr>
                <a:srgbClr val="194F90"/>
              </a:buClr>
              <a:buFontTx/>
              <a:buChar char="■"/>
            </a:pPr>
            <a:endParaRPr lang="en-US" sz="2400" dirty="0">
              <a:solidFill>
                <a:srgbClr val="000000"/>
              </a:solidFill>
            </a:endParaRPr>
          </a:p>
        </p:txBody>
      </p:sp>
      <p:sp>
        <p:nvSpPr>
          <p:cNvPr id="20" name="Text Placeholder 1"/>
          <p:cNvSpPr txBox="1">
            <a:spLocks/>
          </p:cNvSpPr>
          <p:nvPr/>
        </p:nvSpPr>
        <p:spPr>
          <a:xfrm>
            <a:off x="12041822" y="3635396"/>
            <a:ext cx="10972800" cy="521502"/>
          </a:xfrm>
          <a:prstGeom prst="rect">
            <a:avLst/>
          </a:prstGeom>
          <a:solidFill>
            <a:schemeClr val="accent3">
              <a:lumMod val="60000"/>
              <a:lumOff val="40000"/>
            </a:schemeClr>
          </a:solidFill>
          <a:ln w="12700" cap="flat">
            <a:noFill/>
            <a:miter lim="400000"/>
          </a:ln>
          <a:effectLst/>
          <a:sp3d/>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r>
              <a:rPr lang="en-US" sz="3400" dirty="0">
                <a:latin typeface="+mj-lt"/>
              </a:rPr>
              <a:t>Key Desired Skills</a:t>
            </a:r>
          </a:p>
        </p:txBody>
      </p:sp>
      <p:sp>
        <p:nvSpPr>
          <p:cNvPr id="22" name="TextBox 21"/>
          <p:cNvSpPr txBox="1"/>
          <p:nvPr/>
        </p:nvSpPr>
        <p:spPr>
          <a:xfrm>
            <a:off x="14976684" y="4635400"/>
            <a:ext cx="2409828" cy="1282885"/>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1800" dirty="0"/>
              <a:t>Financial and Accounting Expertise</a:t>
            </a:r>
          </a:p>
        </p:txBody>
      </p:sp>
      <p:sp>
        <p:nvSpPr>
          <p:cNvPr id="23" name="TextBox 22"/>
          <p:cNvSpPr txBox="1"/>
          <p:nvPr/>
        </p:nvSpPr>
        <p:spPr>
          <a:xfrm>
            <a:off x="12251372" y="4635400"/>
            <a:ext cx="2409828" cy="1282885"/>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1800" dirty="0"/>
              <a:t>CEO, CFO or Other Executive Level Experience</a:t>
            </a:r>
          </a:p>
        </p:txBody>
      </p:sp>
      <p:sp>
        <p:nvSpPr>
          <p:cNvPr id="24" name="TextBox 23"/>
          <p:cNvSpPr txBox="1"/>
          <p:nvPr/>
        </p:nvSpPr>
        <p:spPr>
          <a:xfrm>
            <a:off x="17701994" y="6390196"/>
            <a:ext cx="2409828" cy="1282885"/>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1800" dirty="0"/>
              <a:t>Mergers and Acquisitions Experience</a:t>
            </a:r>
          </a:p>
        </p:txBody>
      </p:sp>
      <p:sp>
        <p:nvSpPr>
          <p:cNvPr id="25" name="TextBox 24"/>
          <p:cNvSpPr txBox="1"/>
          <p:nvPr/>
        </p:nvSpPr>
        <p:spPr>
          <a:xfrm>
            <a:off x="17701996" y="4635400"/>
            <a:ext cx="2409828" cy="1282885"/>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1800" dirty="0"/>
              <a:t>Corporate Governance Experience</a:t>
            </a:r>
          </a:p>
        </p:txBody>
      </p:sp>
      <p:sp>
        <p:nvSpPr>
          <p:cNvPr id="26" name="TextBox 25"/>
          <p:cNvSpPr txBox="1"/>
          <p:nvPr/>
        </p:nvSpPr>
        <p:spPr>
          <a:xfrm>
            <a:off x="14976684" y="6394321"/>
            <a:ext cx="2409828" cy="1282885"/>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1800" dirty="0"/>
              <a:t>Digital Technology</a:t>
            </a:r>
          </a:p>
        </p:txBody>
      </p:sp>
      <p:sp>
        <p:nvSpPr>
          <p:cNvPr id="27" name="TextBox 26"/>
          <p:cNvSpPr txBox="1"/>
          <p:nvPr/>
        </p:nvSpPr>
        <p:spPr>
          <a:xfrm>
            <a:off x="20427306" y="4628339"/>
            <a:ext cx="2587315" cy="3017419"/>
          </a:xfrm>
          <a:prstGeom prst="rect">
            <a:avLst/>
          </a:prstGeom>
          <a:ln>
            <a:solidFill>
              <a:schemeClr val="tx1"/>
            </a:solidFill>
            <a:prstDash val="lgDash"/>
          </a:ln>
        </p:spPr>
        <p:txBody>
          <a:bodyPr vert="horz" wrap="square" lIns="18288" tIns="91440" rIns="18288"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1800" dirty="0"/>
              <a:t>General Knowledge of the Metal Coatings Solutions Industry and/or Manufacturing and Distribution Expertise</a:t>
            </a:r>
          </a:p>
        </p:txBody>
      </p:sp>
      <p:sp>
        <p:nvSpPr>
          <p:cNvPr id="28" name="TextBox 27"/>
          <p:cNvSpPr txBox="1"/>
          <p:nvPr/>
        </p:nvSpPr>
        <p:spPr>
          <a:xfrm>
            <a:off x="12251372" y="6394321"/>
            <a:ext cx="2409828" cy="1282885"/>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1800" dirty="0"/>
              <a:t>Strategic Planning and Oversight Expertise</a:t>
            </a:r>
          </a:p>
        </p:txBody>
      </p:sp>
      <p:sp>
        <p:nvSpPr>
          <p:cNvPr id="31" name="TextBox 30"/>
          <p:cNvSpPr txBox="1"/>
          <p:nvPr/>
        </p:nvSpPr>
        <p:spPr>
          <a:xfrm>
            <a:off x="831795" y="4415841"/>
            <a:ext cx="10972800" cy="3209844"/>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200"/>
              </a:spcBef>
              <a:spcAft>
                <a:spcPts val="1200"/>
              </a:spcAft>
              <a:buClr>
                <a:srgbClr val="194F90"/>
              </a:buClr>
              <a:buFontTx/>
              <a:buChar char="■"/>
            </a:pPr>
            <a:r>
              <a:rPr lang="en-US" sz="2400" dirty="0">
                <a:solidFill>
                  <a:srgbClr val="000000"/>
                </a:solidFill>
              </a:rPr>
              <a:t>Robust Board evaluation and succession planning process</a:t>
            </a:r>
          </a:p>
          <a:p>
            <a:pPr marL="571500" indent="-571500" algn="l">
              <a:spcBef>
                <a:spcPts val="1200"/>
              </a:spcBef>
              <a:spcAft>
                <a:spcPts val="1200"/>
              </a:spcAft>
              <a:buClr>
                <a:srgbClr val="194F90"/>
              </a:buClr>
              <a:buFontTx/>
              <a:buChar char="■"/>
            </a:pPr>
            <a:r>
              <a:rPr lang="en-US" sz="2400" dirty="0">
                <a:solidFill>
                  <a:srgbClr val="000000"/>
                </a:solidFill>
              </a:rPr>
              <a:t>Regularly evaluate mix of Board attributes, skills and experiences in the context of our strategy and evolving industry and governance trends</a:t>
            </a:r>
          </a:p>
          <a:p>
            <a:pPr marL="571500" indent="-571500" algn="l">
              <a:spcBef>
                <a:spcPts val="1200"/>
              </a:spcBef>
              <a:spcAft>
                <a:spcPts val="1200"/>
              </a:spcAft>
              <a:buClr>
                <a:srgbClr val="194F90"/>
              </a:buClr>
              <a:buFontTx/>
              <a:buChar char="■"/>
            </a:pPr>
            <a:r>
              <a:rPr lang="en-US" sz="2400" dirty="0">
                <a:solidFill>
                  <a:srgbClr val="000000"/>
                </a:solidFill>
              </a:rPr>
              <a:t>Focus on director candidates who possess a multitude of skills, professional experiences and backgrounds aligned with our strategy</a:t>
            </a:r>
          </a:p>
          <a:p>
            <a:pPr marL="571500" indent="-571500" algn="l">
              <a:spcBef>
                <a:spcPts val="1200"/>
              </a:spcBef>
              <a:spcAft>
                <a:spcPts val="1200"/>
              </a:spcAft>
              <a:buClr>
                <a:srgbClr val="194F90"/>
              </a:buClr>
              <a:buFontTx/>
              <a:buChar char="■"/>
            </a:pPr>
            <a:r>
              <a:rPr lang="en-US" sz="2400" dirty="0">
                <a:solidFill>
                  <a:srgbClr val="000000"/>
                </a:solidFill>
              </a:rPr>
              <a:t>Prioritization of diverse backgrounds and perspectives</a:t>
            </a:r>
          </a:p>
        </p:txBody>
      </p:sp>
      <p:sp>
        <p:nvSpPr>
          <p:cNvPr id="29" name="Text Placeholder 1"/>
          <p:cNvSpPr txBox="1">
            <a:spLocks/>
          </p:cNvSpPr>
          <p:nvPr/>
        </p:nvSpPr>
        <p:spPr>
          <a:xfrm>
            <a:off x="12041822" y="8171547"/>
            <a:ext cx="10972800" cy="521208"/>
          </a:xfrm>
          <a:prstGeom prst="rect">
            <a:avLst/>
          </a:prstGeom>
          <a:solidFill>
            <a:srgbClr val="194F90"/>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3400" dirty="0">
                <a:solidFill>
                  <a:schemeClr val="bg1"/>
                </a:solidFill>
              </a:rPr>
              <a:t>Our Process in Action</a:t>
            </a:r>
          </a:p>
        </p:txBody>
      </p:sp>
      <p:sp>
        <p:nvSpPr>
          <p:cNvPr id="30" name="TextBox 29"/>
          <p:cNvSpPr txBox="1"/>
          <p:nvPr/>
        </p:nvSpPr>
        <p:spPr>
          <a:xfrm>
            <a:off x="12041822" y="8706440"/>
            <a:ext cx="10972800" cy="737641"/>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a:spcBef>
                <a:spcPts val="400"/>
              </a:spcBef>
              <a:spcAft>
                <a:spcPts val="400"/>
              </a:spcAft>
              <a:buClr>
                <a:srgbClr val="194F90"/>
              </a:buClr>
            </a:pPr>
            <a:r>
              <a:rPr lang="en-US" i="1" dirty="0">
                <a:solidFill>
                  <a:srgbClr val="000000"/>
                </a:solidFill>
              </a:rPr>
              <a:t>3 New Independent Directors Added Since 2021</a:t>
            </a:r>
          </a:p>
        </p:txBody>
      </p:sp>
      <p:pic>
        <p:nvPicPr>
          <p:cNvPr id="32" name="Picture 31"/>
          <p:cNvPicPr>
            <a:picLocks noChangeAspect="1"/>
          </p:cNvPicPr>
          <p:nvPr/>
        </p:nvPicPr>
        <p:blipFill rotWithShape="1">
          <a:blip r:embed="rId2"/>
          <a:srcRect l="4189" r="4189"/>
          <a:stretch/>
        </p:blipFill>
        <p:spPr>
          <a:xfrm>
            <a:off x="14345162" y="9761270"/>
            <a:ext cx="1038048" cy="1049241"/>
          </a:xfrm>
          <a:prstGeom prst="rect">
            <a:avLst/>
          </a:prstGeom>
        </p:spPr>
      </p:pic>
      <p:sp>
        <p:nvSpPr>
          <p:cNvPr id="33" name="Text Placeholder 1"/>
          <p:cNvSpPr txBox="1">
            <a:spLocks/>
          </p:cNvSpPr>
          <p:nvPr/>
        </p:nvSpPr>
        <p:spPr>
          <a:xfrm>
            <a:off x="13749120" y="10879050"/>
            <a:ext cx="2230131" cy="1557385"/>
          </a:xfrm>
          <a:prstGeom prst="rect">
            <a:avLst/>
          </a:prstGeom>
          <a:noFill/>
          <a:ln w="12700">
            <a:miter lim="400000"/>
          </a:ln>
          <a:extLst>
            <a:ext uri="{C572A759-6A51-4108-AA02-DFA0A04FC94B}">
              <ma14:wrappingTextBoxFlag xmlns="" xmlns:ma14="http://schemas.microsoft.com/office/mac/drawingml/2011/main" val="1"/>
            </a:ext>
          </a:extLst>
        </p:spPr>
        <p:txBody>
          <a:bodyPr lIns="9144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dirty="0">
                <a:solidFill>
                  <a:schemeClr val="tx1"/>
                </a:solidFill>
              </a:rPr>
              <a:t>Clive Grannum</a:t>
            </a:r>
          </a:p>
          <a:p>
            <a:pPr algn="ctr" hangingPunct="1">
              <a:spcBef>
                <a:spcPts val="0"/>
              </a:spcBef>
            </a:pPr>
            <a:r>
              <a:rPr lang="en-US" sz="1400" i="1" dirty="0">
                <a:solidFill>
                  <a:schemeClr val="tx1"/>
                </a:solidFill>
              </a:rPr>
              <a:t>President, Performance Materials </a:t>
            </a:r>
          </a:p>
          <a:p>
            <a:pPr algn="ctr" hangingPunct="1">
              <a:spcBef>
                <a:spcPts val="0"/>
              </a:spcBef>
            </a:pPr>
            <a:r>
              <a:rPr lang="en-US" sz="1400" i="1" dirty="0">
                <a:solidFill>
                  <a:schemeClr val="tx1"/>
                </a:solidFill>
              </a:rPr>
              <a:t>Materion Corporation</a:t>
            </a:r>
          </a:p>
        </p:txBody>
      </p:sp>
      <p:sp>
        <p:nvSpPr>
          <p:cNvPr id="36" name="Text Placeholder 1"/>
          <p:cNvSpPr txBox="1">
            <a:spLocks/>
          </p:cNvSpPr>
          <p:nvPr/>
        </p:nvSpPr>
        <p:spPr>
          <a:xfrm>
            <a:off x="16416983" y="10879050"/>
            <a:ext cx="2489925" cy="1557385"/>
          </a:xfrm>
          <a:prstGeom prst="rect">
            <a:avLst/>
          </a:prstGeom>
          <a:noFill/>
          <a:ln w="12700">
            <a:miter lim="400000"/>
          </a:ln>
          <a:extLst>
            <a:ext uri="{C572A759-6A51-4108-AA02-DFA0A04FC94B}">
              <ma14:wrappingTextBoxFlag xmlns="" xmlns:ma14="http://schemas.microsoft.com/office/mac/drawingml/2011/main" val="1"/>
            </a:ext>
          </a:extLst>
        </p:spPr>
        <p:txBody>
          <a:bodyPr lIns="9144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dirty="0">
                <a:solidFill>
                  <a:schemeClr val="tx1"/>
                </a:solidFill>
              </a:rPr>
              <a:t>Carol Jackson</a:t>
            </a:r>
          </a:p>
          <a:p>
            <a:pPr algn="ctr" hangingPunct="1">
              <a:spcBef>
                <a:spcPts val="0"/>
              </a:spcBef>
            </a:pPr>
            <a:r>
              <a:rPr lang="en-US" sz="1400" i="1" dirty="0">
                <a:solidFill>
                  <a:schemeClr val="tx1"/>
                </a:solidFill>
              </a:rPr>
              <a:t>Former President, </a:t>
            </a:r>
          </a:p>
          <a:p>
            <a:pPr algn="ctr" hangingPunct="1">
              <a:spcBef>
                <a:spcPts val="0"/>
              </a:spcBef>
            </a:pPr>
            <a:r>
              <a:rPr lang="en-US" sz="1400" i="1" dirty="0">
                <a:solidFill>
                  <a:schemeClr val="tx1"/>
                </a:solidFill>
              </a:rPr>
              <a:t>CEO &amp; Chair, </a:t>
            </a:r>
          </a:p>
          <a:p>
            <a:pPr algn="ctr" hangingPunct="1">
              <a:spcBef>
                <a:spcPts val="0"/>
              </a:spcBef>
            </a:pPr>
            <a:r>
              <a:rPr lang="en-US" sz="1400" i="1" dirty="0">
                <a:solidFill>
                  <a:schemeClr val="tx1"/>
                </a:solidFill>
              </a:rPr>
              <a:t>HarbisonWalker International</a:t>
            </a:r>
          </a:p>
        </p:txBody>
      </p:sp>
      <p:pic>
        <p:nvPicPr>
          <p:cNvPr id="49" name="Picture 48"/>
          <p:cNvPicPr>
            <a:picLocks noChangeAspect="1"/>
          </p:cNvPicPr>
          <p:nvPr/>
        </p:nvPicPr>
        <p:blipFill rotWithShape="1">
          <a:blip r:embed="rId3"/>
          <a:srcRect t="2010" r="2061" b="2010"/>
          <a:stretch/>
        </p:blipFill>
        <p:spPr>
          <a:xfrm>
            <a:off x="17150856" y="9761270"/>
            <a:ext cx="1038048" cy="1049241"/>
          </a:xfrm>
          <a:prstGeom prst="rect">
            <a:avLst/>
          </a:prstGeom>
        </p:spPr>
      </p:pic>
      <p:pic>
        <p:nvPicPr>
          <p:cNvPr id="2" name="Picture 1">
            <a:extLst>
              <a:ext uri="{FF2B5EF4-FFF2-40B4-BE49-F238E27FC236}">
                <a16:creationId xmlns:a16="http://schemas.microsoft.com/office/drawing/2014/main" id="{6A9B642F-0EFB-3909-77CC-E11ED76318C8}"/>
              </a:ext>
            </a:extLst>
          </p:cNvPr>
          <p:cNvPicPr>
            <a:picLocks noChangeAspect="1"/>
          </p:cNvPicPr>
          <p:nvPr/>
        </p:nvPicPr>
        <p:blipFill>
          <a:blip r:embed="rId4"/>
          <a:stretch>
            <a:fillRect/>
          </a:stretch>
        </p:blipFill>
        <p:spPr>
          <a:xfrm>
            <a:off x="19956551" y="9761270"/>
            <a:ext cx="1038048" cy="1049241"/>
          </a:xfrm>
          <a:prstGeom prst="rect">
            <a:avLst/>
          </a:prstGeom>
        </p:spPr>
      </p:pic>
      <p:sp>
        <p:nvSpPr>
          <p:cNvPr id="5" name="Text Placeholder 1">
            <a:extLst>
              <a:ext uri="{FF2B5EF4-FFF2-40B4-BE49-F238E27FC236}">
                <a16:creationId xmlns:a16="http://schemas.microsoft.com/office/drawing/2014/main" id="{64BAD673-353E-F500-B023-7214DCB92940}"/>
              </a:ext>
            </a:extLst>
          </p:cNvPr>
          <p:cNvSpPr txBox="1">
            <a:spLocks/>
          </p:cNvSpPr>
          <p:nvPr/>
        </p:nvSpPr>
        <p:spPr>
          <a:xfrm>
            <a:off x="19558912" y="10955784"/>
            <a:ext cx="1833325" cy="1557385"/>
          </a:xfrm>
          <a:prstGeom prst="rect">
            <a:avLst/>
          </a:prstGeom>
          <a:noFill/>
          <a:ln w="12700">
            <a:miter lim="400000"/>
          </a:ln>
          <a:extLst>
            <a:ext uri="{C572A759-6A51-4108-AA02-DFA0A04FC94B}">
              <ma14:wrappingTextBoxFlag xmlns="" xmlns:ma14="http://schemas.microsoft.com/office/mac/drawingml/2011/main" val="1"/>
            </a:ext>
          </a:extLst>
        </p:spPr>
        <p:txBody>
          <a:bodyPr lIns="91440" tIns="54864" rIns="9144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spcBef>
                <a:spcPts val="0"/>
              </a:spcBef>
            </a:pPr>
            <a:r>
              <a:rPr lang="en-US" sz="2000" dirty="0">
                <a:solidFill>
                  <a:schemeClr val="tx1"/>
                </a:solidFill>
              </a:rPr>
              <a:t>David Kaden</a:t>
            </a:r>
          </a:p>
          <a:p>
            <a:pPr algn="ctr" hangingPunct="1">
              <a:spcBef>
                <a:spcPts val="0"/>
              </a:spcBef>
            </a:pPr>
            <a:r>
              <a:rPr lang="en-US" sz="1400" i="1" dirty="0">
                <a:solidFill>
                  <a:schemeClr val="tx1"/>
                </a:solidFill>
              </a:rPr>
              <a:t>Managing Director</a:t>
            </a:r>
          </a:p>
          <a:p>
            <a:pPr algn="ctr" hangingPunct="1">
              <a:spcBef>
                <a:spcPts val="0"/>
              </a:spcBef>
            </a:pPr>
            <a:r>
              <a:rPr lang="en-US" sz="1400" i="1" dirty="0">
                <a:solidFill>
                  <a:schemeClr val="tx1"/>
                </a:solidFill>
              </a:rPr>
              <a:t>Blackstone </a:t>
            </a:r>
          </a:p>
          <a:p>
            <a:pPr algn="ctr" hangingPunct="1">
              <a:spcBef>
                <a:spcPts val="0"/>
              </a:spcBef>
            </a:pPr>
            <a:r>
              <a:rPr lang="en-US" sz="1400" i="1" dirty="0">
                <a:solidFill>
                  <a:schemeClr val="tx1"/>
                </a:solidFill>
              </a:rPr>
              <a:t>Tactical Opportunities Group</a:t>
            </a:r>
          </a:p>
        </p:txBody>
      </p:sp>
      <p:sp>
        <p:nvSpPr>
          <p:cNvPr id="6" name="_Page_Number">
            <a:extLst>
              <a:ext uri="{FF2B5EF4-FFF2-40B4-BE49-F238E27FC236}">
                <a16:creationId xmlns:a16="http://schemas.microsoft.com/office/drawing/2014/main" id="{F99E12E9-3EC4-4914-98F9-1CC5B24463D8}"/>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14</a:t>
            </a:r>
          </a:p>
        </p:txBody>
      </p:sp>
    </p:spTree>
    <p:extLst>
      <p:ext uri="{BB962C8B-B14F-4D97-AF65-F5344CB8AC3E}">
        <p14:creationId xmlns:p14="http://schemas.microsoft.com/office/powerpoint/2010/main" val="177147232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Board Committees and Risk Oversight</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3"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Our approach to committee composition and responsibilities</a:t>
            </a:r>
          </a:p>
        </p:txBody>
      </p:sp>
      <p:sp>
        <p:nvSpPr>
          <p:cNvPr id="31" name="TextBox 30"/>
          <p:cNvSpPr txBox="1"/>
          <p:nvPr/>
        </p:nvSpPr>
        <p:spPr>
          <a:xfrm>
            <a:off x="831794" y="3219333"/>
            <a:ext cx="22142823" cy="1876920"/>
          </a:xfrm>
          <a:prstGeom prst="rect">
            <a:avLst/>
          </a:prstGeom>
          <a:ln>
            <a:solidFill>
              <a:schemeClr val="tx1"/>
            </a:solidFill>
            <a:prstDash val="lgDash"/>
          </a:ln>
        </p:spPr>
        <p:txBody>
          <a:bodyPr vert="horz" wrap="square" lIns="91440" tIns="182880" rIns="91440" bIns="18288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571500" indent="-571500" algn="l">
              <a:spcBef>
                <a:spcPts val="800"/>
              </a:spcBef>
              <a:spcAft>
                <a:spcPts val="800"/>
              </a:spcAft>
              <a:buClr>
                <a:srgbClr val="194F90"/>
              </a:buClr>
              <a:buChar char="■"/>
              <a:defRPr sz="2200"/>
            </a:lvl1pPr>
          </a:lstStyle>
          <a:p>
            <a:r>
              <a:rPr lang="en-US" sz="2000" dirty="0"/>
              <a:t>Our Board has overall responsibility for the effective oversight of enterprise risk, whether financial, operational or strategic</a:t>
            </a:r>
          </a:p>
          <a:p>
            <a:r>
              <a:rPr lang="en-US" sz="2000" dirty="0"/>
              <a:t>The Board has delegated responsibility for oversight of certain risks to its committees who regularly meet and report to the full Board</a:t>
            </a:r>
          </a:p>
          <a:p>
            <a:r>
              <a:rPr lang="en-US" sz="2000" dirty="0"/>
              <a:t>Established robust internal processes and controls designed to allow management to effectively identify and mitigate risks and to timely communicate results to the Board</a:t>
            </a:r>
          </a:p>
        </p:txBody>
      </p:sp>
      <p:sp>
        <p:nvSpPr>
          <p:cNvPr id="23" name="TextBox 22"/>
          <p:cNvSpPr txBox="1"/>
          <p:nvPr/>
        </p:nvSpPr>
        <p:spPr>
          <a:xfrm>
            <a:off x="831794" y="6682972"/>
            <a:ext cx="7048816" cy="557080"/>
          </a:xfrm>
          <a:prstGeom prst="rect">
            <a:avLst/>
          </a:prstGeom>
          <a:noFill/>
          <a:ln>
            <a:noFill/>
            <a:prstDash val="lgDash"/>
          </a:ln>
        </p:spPr>
        <p:txBody>
          <a:bodyPr vert="horz" wrap="square" lIns="45720" tIns="91440" rIns="45720" bIns="91440" rtlCol="0" anchor="ctr">
            <a:noAutofit/>
          </a:bodyPr>
          <a:lstStyle/>
          <a:p>
            <a:pPr algn="l"/>
            <a:r>
              <a:rPr lang="en-US" sz="2000" b="1" i="1" dirty="0">
                <a:solidFill>
                  <a:schemeClr val="tx1"/>
                </a:solidFill>
              </a:rPr>
              <a:t>Daniel Berce (C)</a:t>
            </a:r>
            <a:r>
              <a:rPr lang="en-US" sz="2000" i="1" dirty="0">
                <a:solidFill>
                  <a:schemeClr val="tx1"/>
                </a:solidFill>
              </a:rPr>
              <a:t>, Paul Eisman, Clive Grannum, David Kaden, Venita McCellon-Allen, Steven Purvis</a:t>
            </a:r>
          </a:p>
        </p:txBody>
      </p:sp>
      <p:sp>
        <p:nvSpPr>
          <p:cNvPr id="18" name="Text Placeholder 1"/>
          <p:cNvSpPr txBox="1">
            <a:spLocks/>
          </p:cNvSpPr>
          <p:nvPr/>
        </p:nvSpPr>
        <p:spPr>
          <a:xfrm>
            <a:off x="831794" y="5819869"/>
            <a:ext cx="7048817" cy="777240"/>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2800" dirty="0">
                <a:solidFill>
                  <a:schemeClr val="bg1"/>
                </a:solidFill>
              </a:rPr>
              <a:t>Audit Committee</a:t>
            </a:r>
          </a:p>
        </p:txBody>
      </p:sp>
      <p:sp>
        <p:nvSpPr>
          <p:cNvPr id="21" name="TextBox 20"/>
          <p:cNvSpPr txBox="1"/>
          <p:nvPr/>
        </p:nvSpPr>
        <p:spPr>
          <a:xfrm>
            <a:off x="831794" y="7189110"/>
            <a:ext cx="7048817" cy="2899721"/>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200"/>
              </a:spcBef>
              <a:spcAft>
                <a:spcPts val="1200"/>
              </a:spcAft>
              <a:buClr>
                <a:srgbClr val="194F90"/>
              </a:buClr>
              <a:buFontTx/>
              <a:buChar char="■"/>
            </a:pPr>
            <a:r>
              <a:rPr lang="en-US" sz="2200" dirty="0">
                <a:solidFill>
                  <a:schemeClr val="tx1"/>
                </a:solidFill>
              </a:rPr>
              <a:t>Oversees robust internal processes and controls for identifying and managing risk, including comprehensive internal and external audit processes</a:t>
            </a:r>
          </a:p>
          <a:p>
            <a:pPr marL="571500" indent="-571500" algn="l">
              <a:spcBef>
                <a:spcPts val="1200"/>
              </a:spcBef>
              <a:spcAft>
                <a:spcPts val="1200"/>
              </a:spcAft>
              <a:buClr>
                <a:srgbClr val="194F90"/>
              </a:buClr>
              <a:buFontTx/>
              <a:buChar char="■"/>
            </a:pPr>
            <a:r>
              <a:rPr lang="en-US" sz="2200" dirty="0">
                <a:solidFill>
                  <a:schemeClr val="tx1"/>
                </a:solidFill>
              </a:rPr>
              <a:t>Oversees the integrity of the financial statements and the independent auditor's qualifications and independence</a:t>
            </a:r>
          </a:p>
        </p:txBody>
      </p:sp>
      <p:sp>
        <p:nvSpPr>
          <p:cNvPr id="2" name="Isosceles Triangle 1"/>
          <p:cNvSpPr/>
          <p:nvPr/>
        </p:nvSpPr>
        <p:spPr>
          <a:xfrm rot="10800000">
            <a:off x="3567632" y="5256259"/>
            <a:ext cx="1577142" cy="352541"/>
          </a:xfrm>
          <a:prstGeom prst="triangle">
            <a:avLst/>
          </a:prstGeom>
          <a:solidFill>
            <a:schemeClr val="accent2"/>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7" name="Isosceles Triangle 36"/>
          <p:cNvSpPr/>
          <p:nvPr/>
        </p:nvSpPr>
        <p:spPr>
          <a:xfrm rot="10800000">
            <a:off x="11107911" y="5256259"/>
            <a:ext cx="1577142" cy="352541"/>
          </a:xfrm>
          <a:prstGeom prst="triangle">
            <a:avLst/>
          </a:prstGeom>
          <a:solidFill>
            <a:schemeClr val="accent2"/>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8" name="Isosceles Triangle 37"/>
          <p:cNvSpPr/>
          <p:nvPr/>
        </p:nvSpPr>
        <p:spPr>
          <a:xfrm rot="10800000">
            <a:off x="18654914" y="5256259"/>
            <a:ext cx="1577142" cy="352541"/>
          </a:xfrm>
          <a:prstGeom prst="triangle">
            <a:avLst/>
          </a:prstGeom>
          <a:solidFill>
            <a:schemeClr val="accent2"/>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0" name="Text Placeholder 1"/>
          <p:cNvSpPr txBox="1">
            <a:spLocks/>
          </p:cNvSpPr>
          <p:nvPr/>
        </p:nvSpPr>
        <p:spPr>
          <a:xfrm>
            <a:off x="8368713" y="5819869"/>
            <a:ext cx="7048817" cy="777240"/>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2800" dirty="0">
                <a:solidFill>
                  <a:schemeClr val="bg1"/>
                </a:solidFill>
              </a:rPr>
              <a:t>Compensation Committee</a:t>
            </a:r>
          </a:p>
        </p:txBody>
      </p:sp>
      <p:sp>
        <p:nvSpPr>
          <p:cNvPr id="33" name="TextBox 32"/>
          <p:cNvSpPr txBox="1"/>
          <p:nvPr/>
        </p:nvSpPr>
        <p:spPr>
          <a:xfrm>
            <a:off x="8375436" y="7189110"/>
            <a:ext cx="7042094" cy="2780668"/>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200"/>
              </a:spcBef>
              <a:spcAft>
                <a:spcPts val="1200"/>
              </a:spcAft>
              <a:buClr>
                <a:srgbClr val="194F90"/>
              </a:buClr>
              <a:buFontTx/>
              <a:buChar char="■"/>
            </a:pPr>
            <a:r>
              <a:rPr lang="en-US" sz="2200" dirty="0">
                <a:solidFill>
                  <a:schemeClr val="tx1"/>
                </a:solidFill>
              </a:rPr>
              <a:t>Oversees risks relating to the Company’s compensation philosophy and programs and any impact it may have on management risk taking</a:t>
            </a:r>
          </a:p>
          <a:p>
            <a:pPr marL="571500" indent="-571500" algn="l">
              <a:spcBef>
                <a:spcPts val="1200"/>
              </a:spcBef>
              <a:spcAft>
                <a:spcPts val="1200"/>
              </a:spcAft>
              <a:buClr>
                <a:srgbClr val="194F90"/>
              </a:buClr>
              <a:buFontTx/>
              <a:buChar char="■"/>
            </a:pPr>
            <a:r>
              <a:rPr lang="en-US" sz="2200" dirty="0">
                <a:solidFill>
                  <a:schemeClr val="tx1"/>
                </a:solidFill>
              </a:rPr>
              <a:t>Monitors risks relating to management and organizational structure, as well as succession planning of executive officers and other key leadership personnel </a:t>
            </a:r>
          </a:p>
        </p:txBody>
      </p:sp>
      <p:sp>
        <p:nvSpPr>
          <p:cNvPr id="34" name="Text Placeholder 1"/>
          <p:cNvSpPr txBox="1">
            <a:spLocks/>
          </p:cNvSpPr>
          <p:nvPr/>
        </p:nvSpPr>
        <p:spPr>
          <a:xfrm>
            <a:off x="15919077" y="5819869"/>
            <a:ext cx="7048817" cy="777240"/>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lnSpc>
                <a:spcPct val="90000"/>
              </a:lnSpc>
              <a:spcBef>
                <a:spcPts val="0"/>
              </a:spcBef>
            </a:pPr>
            <a:r>
              <a:rPr lang="en-US" sz="2800" dirty="0">
                <a:solidFill>
                  <a:schemeClr val="bg1"/>
                </a:solidFill>
              </a:rPr>
              <a:t>Nominating and Corporate </a:t>
            </a:r>
          </a:p>
          <a:p>
            <a:pPr algn="ctr" hangingPunct="1">
              <a:lnSpc>
                <a:spcPct val="90000"/>
              </a:lnSpc>
              <a:spcBef>
                <a:spcPts val="0"/>
              </a:spcBef>
            </a:pPr>
            <a:r>
              <a:rPr lang="en-US" sz="2800" dirty="0">
                <a:solidFill>
                  <a:schemeClr val="bg1"/>
                </a:solidFill>
              </a:rPr>
              <a:t>Governance Committee</a:t>
            </a:r>
          </a:p>
        </p:txBody>
      </p:sp>
      <p:sp>
        <p:nvSpPr>
          <p:cNvPr id="36" name="TextBox 35"/>
          <p:cNvSpPr txBox="1"/>
          <p:nvPr/>
        </p:nvSpPr>
        <p:spPr>
          <a:xfrm>
            <a:off x="15919077" y="7189111"/>
            <a:ext cx="7048817" cy="1511382"/>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200"/>
              </a:spcBef>
              <a:spcAft>
                <a:spcPts val="1200"/>
              </a:spcAft>
              <a:buClr>
                <a:srgbClr val="194F90"/>
              </a:buClr>
              <a:buFontTx/>
              <a:buChar char="■"/>
            </a:pPr>
            <a:r>
              <a:rPr lang="en-US" sz="2200" dirty="0">
                <a:solidFill>
                  <a:schemeClr val="tx1"/>
                </a:solidFill>
              </a:rPr>
              <a:t>Oversees Board and Committee composition, Board compensation and the Company’s corporate governance principles and practices</a:t>
            </a:r>
          </a:p>
          <a:p>
            <a:pPr marL="571500" indent="-571500" algn="l">
              <a:spcBef>
                <a:spcPts val="1200"/>
              </a:spcBef>
              <a:spcAft>
                <a:spcPts val="1200"/>
              </a:spcAft>
              <a:buClr>
                <a:srgbClr val="194F90"/>
              </a:buClr>
              <a:buFontTx/>
              <a:buChar char="■"/>
            </a:pPr>
            <a:r>
              <a:rPr lang="en-US" sz="2200" dirty="0">
                <a:solidFill>
                  <a:schemeClr val="tx1"/>
                </a:solidFill>
              </a:rPr>
              <a:t>Provides oversight of AZZ's environmental, social and governance policies and sustainability practices</a:t>
            </a:r>
          </a:p>
        </p:txBody>
      </p:sp>
      <p:sp>
        <p:nvSpPr>
          <p:cNvPr id="41" name="Text Placeholder 1"/>
          <p:cNvSpPr txBox="1">
            <a:spLocks/>
          </p:cNvSpPr>
          <p:nvPr/>
        </p:nvSpPr>
        <p:spPr>
          <a:xfrm>
            <a:off x="831795" y="10193011"/>
            <a:ext cx="22142823" cy="583768"/>
          </a:xfrm>
          <a:prstGeom prst="rect">
            <a:avLst/>
          </a:prstGeom>
          <a:solidFill>
            <a:srgbClr val="5B5854"/>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2800" dirty="0">
                <a:solidFill>
                  <a:schemeClr val="bg1"/>
                </a:solidFill>
              </a:rPr>
              <a:t>Risk Oversight by Executive Management</a:t>
            </a:r>
          </a:p>
        </p:txBody>
      </p:sp>
      <p:sp>
        <p:nvSpPr>
          <p:cNvPr id="42" name="TextBox 41"/>
          <p:cNvSpPr txBox="1"/>
          <p:nvPr/>
        </p:nvSpPr>
        <p:spPr>
          <a:xfrm>
            <a:off x="831794" y="10826423"/>
            <a:ext cx="22142823" cy="700938"/>
          </a:xfrm>
          <a:prstGeom prst="rect">
            <a:avLst/>
          </a:prstGeom>
          <a:noFill/>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600"/>
              </a:spcBef>
              <a:spcAft>
                <a:spcPts val="600"/>
              </a:spcAft>
              <a:buClr>
                <a:srgbClr val="194F90"/>
              </a:buClr>
              <a:buFontTx/>
              <a:buChar char="■"/>
            </a:pPr>
            <a:r>
              <a:rPr lang="en-US" sz="2200" dirty="0">
                <a:solidFill>
                  <a:srgbClr val="000000"/>
                </a:solidFill>
              </a:rPr>
              <a:t>Management focusing on the day-to-day responsibility and management of risks, in the following select areas:</a:t>
            </a:r>
          </a:p>
        </p:txBody>
      </p:sp>
      <p:sp>
        <p:nvSpPr>
          <p:cNvPr id="43" name="TextBox 42"/>
          <p:cNvSpPr txBox="1"/>
          <p:nvPr/>
        </p:nvSpPr>
        <p:spPr>
          <a:xfrm>
            <a:off x="8368713" y="6682972"/>
            <a:ext cx="7048816" cy="557080"/>
          </a:xfrm>
          <a:prstGeom prst="rect">
            <a:avLst/>
          </a:prstGeom>
          <a:noFill/>
          <a:ln>
            <a:noFill/>
            <a:prstDash val="lgDash"/>
          </a:ln>
        </p:spPr>
        <p:txBody>
          <a:bodyPr vert="horz" wrap="square" lIns="45720" tIns="91440" rIns="45720" bIns="91440" rtlCol="0" anchor="ctr">
            <a:noAutofit/>
          </a:bodyPr>
          <a:lstStyle/>
          <a:p>
            <a:pPr algn="l"/>
            <a:r>
              <a:rPr lang="en-US" sz="2000" b="1" i="1" dirty="0">
                <a:solidFill>
                  <a:schemeClr val="tx1"/>
                </a:solidFill>
              </a:rPr>
              <a:t>Ed McGough (C)</a:t>
            </a:r>
            <a:r>
              <a:rPr lang="en-US" sz="2000" i="1" dirty="0">
                <a:solidFill>
                  <a:schemeClr val="tx1"/>
                </a:solidFill>
              </a:rPr>
              <a:t>, Daniel Berce, Daniel Feehan, Clive Grannum, </a:t>
            </a:r>
          </a:p>
          <a:p>
            <a:pPr algn="l"/>
            <a:r>
              <a:rPr lang="en-US" sz="2000" i="1" dirty="0">
                <a:solidFill>
                  <a:schemeClr val="tx1"/>
                </a:solidFill>
              </a:rPr>
              <a:t>Carol Jackson, Venita McCellon-Allen</a:t>
            </a:r>
          </a:p>
        </p:txBody>
      </p:sp>
      <p:sp>
        <p:nvSpPr>
          <p:cNvPr id="44" name="TextBox 43"/>
          <p:cNvSpPr txBox="1"/>
          <p:nvPr/>
        </p:nvSpPr>
        <p:spPr>
          <a:xfrm>
            <a:off x="15919077" y="6682972"/>
            <a:ext cx="7048816" cy="557080"/>
          </a:xfrm>
          <a:prstGeom prst="rect">
            <a:avLst/>
          </a:prstGeom>
          <a:noFill/>
          <a:ln>
            <a:noFill/>
            <a:prstDash val="lgDash"/>
          </a:ln>
        </p:spPr>
        <p:txBody>
          <a:bodyPr vert="horz" wrap="square" lIns="45720" tIns="91440" rIns="45720" bIns="91440" rtlCol="0" anchor="ctr">
            <a:noAutofit/>
          </a:bodyPr>
          <a:lstStyle/>
          <a:p>
            <a:pPr algn="l"/>
            <a:r>
              <a:rPr lang="en-US" sz="2000" b="1" i="1" dirty="0">
                <a:solidFill>
                  <a:schemeClr val="tx1"/>
                </a:solidFill>
              </a:rPr>
              <a:t>Carol Jackson (C)</a:t>
            </a:r>
            <a:r>
              <a:rPr lang="en-US" sz="2000" i="1" dirty="0">
                <a:solidFill>
                  <a:schemeClr val="tx1"/>
                </a:solidFill>
              </a:rPr>
              <a:t>, Daniel Feehan, Paul Eisman, Ed McGough, Steven Purvis</a:t>
            </a:r>
          </a:p>
        </p:txBody>
      </p:sp>
      <p:sp>
        <p:nvSpPr>
          <p:cNvPr id="46" name="TextBox 45"/>
          <p:cNvSpPr txBox="1"/>
          <p:nvPr/>
        </p:nvSpPr>
        <p:spPr>
          <a:xfrm>
            <a:off x="5389924"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Operations</a:t>
            </a:r>
          </a:p>
        </p:txBody>
      </p:sp>
      <p:sp>
        <p:nvSpPr>
          <p:cNvPr id="47" name="TextBox 46"/>
          <p:cNvSpPr txBox="1"/>
          <p:nvPr/>
        </p:nvSpPr>
        <p:spPr>
          <a:xfrm>
            <a:off x="960320"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Governance</a:t>
            </a:r>
          </a:p>
        </p:txBody>
      </p:sp>
      <p:sp>
        <p:nvSpPr>
          <p:cNvPr id="48" name="TextBox 47"/>
          <p:cNvSpPr txBox="1"/>
          <p:nvPr/>
        </p:nvSpPr>
        <p:spPr>
          <a:xfrm>
            <a:off x="3175122"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Sustainability</a:t>
            </a:r>
          </a:p>
        </p:txBody>
      </p:sp>
      <p:sp>
        <p:nvSpPr>
          <p:cNvPr id="49" name="TextBox 48"/>
          <p:cNvSpPr txBox="1"/>
          <p:nvPr/>
        </p:nvSpPr>
        <p:spPr>
          <a:xfrm>
            <a:off x="12057851"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Cybersecurity</a:t>
            </a:r>
          </a:p>
        </p:txBody>
      </p:sp>
      <p:sp>
        <p:nvSpPr>
          <p:cNvPr id="50" name="TextBox 49"/>
          <p:cNvSpPr txBox="1"/>
          <p:nvPr/>
        </p:nvSpPr>
        <p:spPr>
          <a:xfrm>
            <a:off x="18740357"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Litigation</a:t>
            </a:r>
          </a:p>
        </p:txBody>
      </p:sp>
      <p:sp>
        <p:nvSpPr>
          <p:cNvPr id="51" name="TextBox 50"/>
          <p:cNvSpPr txBox="1"/>
          <p:nvPr/>
        </p:nvSpPr>
        <p:spPr>
          <a:xfrm>
            <a:off x="9804949"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Implementing Strategic Growth Initiatives</a:t>
            </a:r>
          </a:p>
        </p:txBody>
      </p:sp>
      <p:sp>
        <p:nvSpPr>
          <p:cNvPr id="52" name="TextBox 51"/>
          <p:cNvSpPr txBox="1"/>
          <p:nvPr/>
        </p:nvSpPr>
        <p:spPr>
          <a:xfrm>
            <a:off x="20925155"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Successful Integration of Acquisitions </a:t>
            </a:r>
          </a:p>
        </p:txBody>
      </p:sp>
      <p:sp>
        <p:nvSpPr>
          <p:cNvPr id="29" name="TextBox 28"/>
          <p:cNvSpPr txBox="1"/>
          <p:nvPr/>
        </p:nvSpPr>
        <p:spPr>
          <a:xfrm>
            <a:off x="16527580"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Financial Reporting</a:t>
            </a:r>
          </a:p>
        </p:txBody>
      </p:sp>
      <p:sp>
        <p:nvSpPr>
          <p:cNvPr id="32" name="TextBox 31"/>
          <p:cNvSpPr txBox="1"/>
          <p:nvPr/>
        </p:nvSpPr>
        <p:spPr>
          <a:xfrm>
            <a:off x="7604726"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Public Disclosure</a:t>
            </a:r>
          </a:p>
        </p:txBody>
      </p:sp>
      <p:sp>
        <p:nvSpPr>
          <p:cNvPr id="39" name="TextBox 38"/>
          <p:cNvSpPr txBox="1"/>
          <p:nvPr/>
        </p:nvSpPr>
        <p:spPr>
          <a:xfrm>
            <a:off x="14274678" y="11500941"/>
            <a:ext cx="2049462" cy="1386091"/>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dirty="0"/>
              <a:t>Compliance Programs</a:t>
            </a:r>
          </a:p>
        </p:txBody>
      </p:sp>
      <p:sp>
        <p:nvSpPr>
          <p:cNvPr id="5" name="_Page_Number">
            <a:extLst>
              <a:ext uri="{FF2B5EF4-FFF2-40B4-BE49-F238E27FC236}">
                <a16:creationId xmlns:a16="http://schemas.microsoft.com/office/drawing/2014/main" id="{CD7549B1-C76D-4807-B3CB-CDC0A54F68C5}"/>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15</a:t>
            </a:r>
          </a:p>
        </p:txBody>
      </p:sp>
    </p:spTree>
    <p:extLst>
      <p:ext uri="{BB962C8B-B14F-4D97-AF65-F5344CB8AC3E}">
        <p14:creationId xmlns:p14="http://schemas.microsoft.com/office/powerpoint/2010/main" val="4514450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Shareholder Engagement FY 2023</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3"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Maintaining an active dialogue with our shareholders is important to our commitment to deliver sustainable, long-term value</a:t>
            </a:r>
          </a:p>
        </p:txBody>
      </p:sp>
      <p:sp>
        <p:nvSpPr>
          <p:cNvPr id="45" name="Text Placeholder 1"/>
          <p:cNvSpPr>
            <a:spLocks noGrp="1"/>
          </p:cNvSpPr>
          <p:nvPr>
            <p:ph type="body" idx="1"/>
          </p:nvPr>
        </p:nvSpPr>
        <p:spPr>
          <a:xfrm>
            <a:off x="1330558" y="3654697"/>
            <a:ext cx="9975273" cy="763531"/>
          </a:xfrm>
          <a:solidFill>
            <a:schemeClr val="tx1">
              <a:lumMod val="50000"/>
              <a:lumOff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algn="ctr" defTabSz="584200" rtl="0" hangingPunct="0">
              <a:spcBef>
                <a:spcPts val="0"/>
              </a:spcBef>
            </a:pPr>
            <a:r>
              <a:rPr lang="en-US" sz="3400" dirty="0">
                <a:solidFill>
                  <a:srgbClr val="FFFFFF"/>
                </a:solidFill>
                <a:ea typeface="+mn-ea"/>
                <a:cs typeface="+mn-cs"/>
                <a:sym typeface="Gill Sans"/>
              </a:rPr>
              <a:t>Process Overview</a:t>
            </a:r>
          </a:p>
        </p:txBody>
      </p:sp>
      <p:sp>
        <p:nvSpPr>
          <p:cNvPr id="54" name="TextBox 53"/>
          <p:cNvSpPr txBox="1"/>
          <p:nvPr/>
        </p:nvSpPr>
        <p:spPr>
          <a:xfrm>
            <a:off x="1330556" y="4707355"/>
            <a:ext cx="9975274" cy="1892673"/>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2400" dirty="0"/>
              <a:t>Our Chair and members of our executive management team regularly engage with shareholders on various topics and carefully considers the feedback received to take action when appropriate</a:t>
            </a:r>
          </a:p>
        </p:txBody>
      </p:sp>
      <p:sp>
        <p:nvSpPr>
          <p:cNvPr id="55" name="TextBox 54"/>
          <p:cNvSpPr txBox="1"/>
          <p:nvPr/>
        </p:nvSpPr>
        <p:spPr>
          <a:xfrm>
            <a:off x="1330556" y="7249953"/>
            <a:ext cx="9975274" cy="1892673"/>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2400" dirty="0"/>
              <a:t>We have increased our shareholder engagement communications, enhanced the Company’s strategic content, and built stronger relationships with the investor community through our senior vice president of marketing, communications and investor relations</a:t>
            </a:r>
          </a:p>
        </p:txBody>
      </p:sp>
      <p:sp>
        <p:nvSpPr>
          <p:cNvPr id="56" name="TextBox 55"/>
          <p:cNvSpPr txBox="1"/>
          <p:nvPr/>
        </p:nvSpPr>
        <p:spPr>
          <a:xfrm>
            <a:off x="1330556" y="9792551"/>
            <a:ext cx="9975274" cy="1892673"/>
          </a:xfrm>
          <a:prstGeom prst="rect">
            <a:avLst/>
          </a:prstGeom>
          <a:ln>
            <a:solidFill>
              <a:schemeClr val="tx1"/>
            </a:solidFill>
            <a:prstDash val="lgDash"/>
          </a:ln>
        </p:spPr>
        <p:txBody>
          <a:bodyPr vert="horz" wrap="square" lIns="182880" tIns="91440" rIns="9144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spcBef>
                <a:spcPts val="1600"/>
              </a:spcBef>
              <a:spcAft>
                <a:spcPts val="1600"/>
              </a:spcAft>
              <a:buClr>
                <a:srgbClr val="194F90"/>
              </a:buClr>
              <a:defRPr sz="2000" b="1">
                <a:solidFill>
                  <a:srgbClr val="194F90"/>
                </a:solidFill>
              </a:defRPr>
            </a:lvl1pPr>
          </a:lstStyle>
          <a:p>
            <a:r>
              <a:rPr lang="en-US" sz="2400" dirty="0"/>
              <a:t>The feedback we receive from our shareholders provides our Board and executive management team with insights into the material topics of importance to our shareholders</a:t>
            </a:r>
          </a:p>
        </p:txBody>
      </p:sp>
      <p:sp>
        <p:nvSpPr>
          <p:cNvPr id="2" name="_Page_Number">
            <a:extLst>
              <a:ext uri="{FF2B5EF4-FFF2-40B4-BE49-F238E27FC236}">
                <a16:creationId xmlns:a16="http://schemas.microsoft.com/office/drawing/2014/main" id="{8075B0FF-DEDB-4B95-9997-0712C48179EF}"/>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16</a:t>
            </a:r>
          </a:p>
        </p:txBody>
      </p:sp>
      <p:pic>
        <p:nvPicPr>
          <p:cNvPr id="3" name="tb_shareholder-pn.jpg">
            <a:extLst>
              <a:ext uri="{FF2B5EF4-FFF2-40B4-BE49-F238E27FC236}">
                <a16:creationId xmlns:a16="http://schemas.microsoft.com/office/drawing/2014/main" id="{B45A97F9-A249-0535-2DEF-78E1977134C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36009" y="3574208"/>
            <a:ext cx="6144559" cy="8861368"/>
          </a:xfrm>
          <a:prstGeom prst="rect">
            <a:avLst/>
          </a:prstGeom>
          <a:ln>
            <a:noFill/>
          </a:ln>
        </p:spPr>
      </p:pic>
    </p:spTree>
    <p:extLst>
      <p:ext uri="{BB962C8B-B14F-4D97-AF65-F5344CB8AC3E}">
        <p14:creationId xmlns:p14="http://schemas.microsoft.com/office/powerpoint/2010/main" val="33460982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Shareholder Engagement</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53" name="Text Placeholder 1"/>
          <p:cNvSpPr txBox="1">
            <a:spLocks/>
          </p:cNvSpPr>
          <p:nvPr/>
        </p:nvSpPr>
        <p:spPr>
          <a:xfrm>
            <a:off x="7183079" y="3759713"/>
            <a:ext cx="9975273" cy="763531"/>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spcBef>
                <a:spcPts val="2200"/>
              </a:spcBef>
              <a:defRPr sz="3400">
                <a:solidFill>
                  <a:schemeClr val="bg1"/>
                </a:solidFill>
                <a:latin typeface="+mj-lt"/>
                <a:ea typeface="+mj-ea"/>
                <a:cs typeface="+mj-cs"/>
                <a:sym typeface="Gill Sans Light"/>
              </a:defRPr>
            </a:lvl1pPr>
            <a:lvl2pPr marL="838200" indent="-558800" algn="l">
              <a:spcBef>
                <a:spcPts val="2200"/>
              </a:spcBef>
              <a:buClr>
                <a:schemeClr val="accent1">
                  <a:hueOff val="-605041"/>
                  <a:satOff val="66999"/>
                  <a:lumOff val="-7058"/>
                </a:schemeClr>
              </a:buClr>
              <a:buSzPct val="100000"/>
              <a:buChar char="•"/>
              <a:defRPr sz="4400">
                <a:solidFill>
                  <a:schemeClr val="accent1"/>
                </a:solidFill>
                <a:latin typeface="+mj-lt"/>
                <a:ea typeface="+mj-ea"/>
                <a:cs typeface="+mj-cs"/>
                <a:sym typeface="Gill Sans Light"/>
              </a:defRPr>
            </a:lvl2pPr>
            <a:lvl3pPr marL="1257300" indent="-419100" algn="l">
              <a:spcBef>
                <a:spcPts val="2200"/>
              </a:spcBef>
              <a:buSzPct val="100000"/>
              <a:buChar char="-"/>
              <a:defRPr sz="3800">
                <a:solidFill>
                  <a:schemeClr val="accent1"/>
                </a:solidFill>
                <a:latin typeface="+mj-lt"/>
                <a:ea typeface="+mj-ea"/>
                <a:cs typeface="+mj-cs"/>
                <a:sym typeface="Gill Sans Light"/>
              </a:defRPr>
            </a:lvl3pPr>
            <a:lvl4pPr marL="2451100" indent="-800100" algn="l">
              <a:spcBef>
                <a:spcPts val="5200"/>
              </a:spcBef>
              <a:buClr>
                <a:schemeClr val="accent1">
                  <a:hueOff val="-605041"/>
                  <a:satOff val="66999"/>
                  <a:lumOff val="-7058"/>
                </a:schemeClr>
              </a:buClr>
              <a:buSzPct val="171000"/>
              <a:buChar char="•"/>
              <a:defRPr sz="2200">
                <a:solidFill>
                  <a:schemeClr val="accent1"/>
                </a:solidFill>
                <a:latin typeface="+mj-lt"/>
                <a:ea typeface="+mj-ea"/>
                <a:cs typeface="+mj-cs"/>
                <a:sym typeface="Gill Sans Light"/>
              </a:defRPr>
            </a:lvl4pPr>
            <a:lvl5pPr marL="2895600" indent="-800100" algn="l">
              <a:spcBef>
                <a:spcPts val="5200"/>
              </a:spcBef>
              <a:buClr>
                <a:schemeClr val="accent1">
                  <a:hueOff val="-605041"/>
                  <a:satOff val="66999"/>
                  <a:lumOff val="-7058"/>
                </a:schemeClr>
              </a:buClr>
              <a:buSzPct val="171000"/>
              <a:buChar char="•"/>
              <a:defRPr>
                <a:solidFill>
                  <a:schemeClr val="accent1"/>
                </a:solidFill>
                <a:latin typeface="+mj-lt"/>
                <a:ea typeface="+mj-ea"/>
                <a:cs typeface="+mj-cs"/>
                <a:sym typeface="Gill Sans Light"/>
              </a:defRPr>
            </a:lvl5pPr>
            <a:lvl6pPr indent="2451100" algn="l">
              <a:spcBef>
                <a:spcPts val="2200"/>
              </a:spcBef>
              <a:defRPr sz="4400">
                <a:solidFill>
                  <a:schemeClr val="accent1"/>
                </a:solidFill>
                <a:latin typeface="+mj-lt"/>
                <a:ea typeface="+mj-ea"/>
                <a:cs typeface="+mj-cs"/>
                <a:sym typeface="Gill Sans Light"/>
              </a:defRPr>
            </a:lvl6pPr>
            <a:lvl7pPr indent="2806700" algn="l">
              <a:spcBef>
                <a:spcPts val="2200"/>
              </a:spcBef>
              <a:defRPr sz="4400">
                <a:solidFill>
                  <a:schemeClr val="accent1"/>
                </a:solidFill>
                <a:latin typeface="+mj-lt"/>
                <a:ea typeface="+mj-ea"/>
                <a:cs typeface="+mj-cs"/>
                <a:sym typeface="Gill Sans Light"/>
              </a:defRPr>
            </a:lvl7pPr>
            <a:lvl8pPr indent="3162300" algn="l">
              <a:spcBef>
                <a:spcPts val="2200"/>
              </a:spcBef>
              <a:defRPr sz="4400">
                <a:solidFill>
                  <a:schemeClr val="accent1"/>
                </a:solidFill>
                <a:latin typeface="+mj-lt"/>
                <a:ea typeface="+mj-ea"/>
                <a:cs typeface="+mj-cs"/>
                <a:sym typeface="Gill Sans Light"/>
              </a:defRPr>
            </a:lvl8pPr>
            <a:lvl9pPr indent="3517900" algn="l">
              <a:spcBef>
                <a:spcPts val="2200"/>
              </a:spcBef>
              <a:defRPr sz="4400">
                <a:solidFill>
                  <a:schemeClr val="accent1"/>
                </a:solidFill>
                <a:latin typeface="+mj-lt"/>
                <a:ea typeface="+mj-ea"/>
                <a:cs typeface="+mj-cs"/>
                <a:sym typeface="Gill Sans Light"/>
              </a:defRPr>
            </a:lvl9pPr>
          </a:lstStyle>
          <a:p>
            <a:r>
              <a:rPr lang="en-US" dirty="0"/>
              <a:t>Key Engagement Topics Discussed with Shareholders</a:t>
            </a:r>
          </a:p>
        </p:txBody>
      </p:sp>
      <p:sp>
        <p:nvSpPr>
          <p:cNvPr id="62" name="Rectangle 61"/>
          <p:cNvSpPr>
            <a:spLocks/>
          </p:cNvSpPr>
          <p:nvPr/>
        </p:nvSpPr>
        <p:spPr>
          <a:xfrm>
            <a:off x="7183078" y="4797004"/>
            <a:ext cx="9975274" cy="729707"/>
          </a:xfrm>
          <a:prstGeom prst="rect">
            <a:avLst/>
          </a:prstGeom>
          <a:ln w="19050">
            <a:solidFill>
              <a:schemeClr val="accent2"/>
            </a:solidFill>
            <a:prstDash val="solid"/>
          </a:ln>
        </p:spPr>
        <p:txBody>
          <a:bodyPr vert="horz" wrap="square" lIns="182880" tIns="91440" rIns="91440" bIns="91440" rtlCol="0" anchor="ctr">
            <a:noAutofit/>
          </a:bodyPr>
          <a:lstStyle/>
          <a:p>
            <a:pPr>
              <a:spcBef>
                <a:spcPts val="1600"/>
              </a:spcBef>
              <a:spcAft>
                <a:spcPts val="1600"/>
              </a:spcAft>
              <a:buClr>
                <a:srgbClr val="194F90"/>
              </a:buClr>
            </a:pPr>
            <a:r>
              <a:rPr lang="en-US" sz="2400" b="1" dirty="0">
                <a:solidFill>
                  <a:schemeClr val="accent2"/>
                </a:solidFill>
                <a:latin typeface="Gill Sans"/>
              </a:rPr>
              <a:t>Financial Performance and Deleveraging</a:t>
            </a:r>
          </a:p>
        </p:txBody>
      </p:sp>
      <p:sp>
        <p:nvSpPr>
          <p:cNvPr id="63" name="Rectangle 62"/>
          <p:cNvSpPr>
            <a:spLocks/>
          </p:cNvSpPr>
          <p:nvPr/>
        </p:nvSpPr>
        <p:spPr>
          <a:xfrm>
            <a:off x="7183078" y="6046636"/>
            <a:ext cx="9975274" cy="729707"/>
          </a:xfrm>
          <a:prstGeom prst="rect">
            <a:avLst/>
          </a:prstGeom>
          <a:ln w="19050">
            <a:solidFill>
              <a:schemeClr val="accent2"/>
            </a:solidFill>
            <a:prstDash val="solid"/>
          </a:ln>
        </p:spPr>
        <p:txBody>
          <a:bodyPr vert="horz" wrap="square" lIns="182880" tIns="91440" rIns="91440" bIns="91440" rtlCol="0" anchor="ctr">
            <a:noAutofit/>
          </a:bodyPr>
          <a:lstStyle/>
          <a:p>
            <a:pPr>
              <a:spcBef>
                <a:spcPts val="1600"/>
              </a:spcBef>
              <a:spcAft>
                <a:spcPts val="1600"/>
              </a:spcAft>
              <a:buClr>
                <a:srgbClr val="194F90"/>
              </a:buClr>
            </a:pPr>
            <a:r>
              <a:rPr lang="en-US" sz="2400" b="1" dirty="0">
                <a:solidFill>
                  <a:schemeClr val="accent2"/>
                </a:solidFill>
                <a:latin typeface="Gill Sans"/>
              </a:rPr>
              <a:t>Board Oversight of Corporate Strategy and Risk Management</a:t>
            </a:r>
          </a:p>
        </p:txBody>
      </p:sp>
      <p:sp>
        <p:nvSpPr>
          <p:cNvPr id="64" name="Rectangle 63"/>
          <p:cNvSpPr>
            <a:spLocks/>
          </p:cNvSpPr>
          <p:nvPr/>
        </p:nvSpPr>
        <p:spPr>
          <a:xfrm>
            <a:off x="7183078" y="9795532"/>
            <a:ext cx="9975274" cy="729707"/>
          </a:xfrm>
          <a:prstGeom prst="rect">
            <a:avLst/>
          </a:prstGeom>
          <a:ln w="19050">
            <a:solidFill>
              <a:schemeClr val="accent2"/>
            </a:solidFill>
            <a:prstDash val="solid"/>
          </a:ln>
        </p:spPr>
        <p:txBody>
          <a:bodyPr vert="horz" wrap="square" lIns="182880" tIns="91440" rIns="91440" bIns="91440" rtlCol="0" anchor="ctr">
            <a:noAutofit/>
          </a:bodyPr>
          <a:lstStyle/>
          <a:p>
            <a:pPr>
              <a:spcBef>
                <a:spcPts val="1600"/>
              </a:spcBef>
              <a:spcAft>
                <a:spcPts val="1600"/>
              </a:spcAft>
              <a:buClr>
                <a:srgbClr val="194F90"/>
              </a:buClr>
            </a:pPr>
            <a:r>
              <a:rPr lang="en-US" sz="2400" b="1" dirty="0">
                <a:solidFill>
                  <a:schemeClr val="accent2"/>
                </a:solidFill>
                <a:latin typeface="Gill Sans"/>
              </a:rPr>
              <a:t>Human Capital Management</a:t>
            </a:r>
          </a:p>
        </p:txBody>
      </p:sp>
      <p:sp>
        <p:nvSpPr>
          <p:cNvPr id="65" name="Rectangle 64"/>
          <p:cNvSpPr>
            <a:spLocks/>
          </p:cNvSpPr>
          <p:nvPr/>
        </p:nvSpPr>
        <p:spPr>
          <a:xfrm>
            <a:off x="7183078" y="8545900"/>
            <a:ext cx="9975274" cy="729707"/>
          </a:xfrm>
          <a:prstGeom prst="rect">
            <a:avLst/>
          </a:prstGeom>
          <a:ln w="19050">
            <a:solidFill>
              <a:schemeClr val="accent2"/>
            </a:solidFill>
            <a:prstDash val="solid"/>
          </a:ln>
        </p:spPr>
        <p:txBody>
          <a:bodyPr vert="horz" wrap="square" lIns="182880" tIns="91440" rIns="91440" bIns="91440" rtlCol="0" anchor="ctr">
            <a:noAutofit/>
          </a:bodyPr>
          <a:lstStyle/>
          <a:p>
            <a:pPr>
              <a:spcBef>
                <a:spcPts val="1600"/>
              </a:spcBef>
              <a:spcAft>
                <a:spcPts val="1600"/>
              </a:spcAft>
              <a:buClr>
                <a:srgbClr val="194F90"/>
              </a:buClr>
            </a:pPr>
            <a:r>
              <a:rPr lang="en-US" sz="2400" b="1" dirty="0">
                <a:solidFill>
                  <a:schemeClr val="accent2"/>
                </a:solidFill>
                <a:latin typeface="Gill Sans"/>
              </a:rPr>
              <a:t>Sustainability, Corporate Responsibility and AZZ’s ESG Commitments</a:t>
            </a:r>
          </a:p>
        </p:txBody>
      </p:sp>
      <p:sp>
        <p:nvSpPr>
          <p:cNvPr id="66" name="Rectangle 65"/>
          <p:cNvSpPr>
            <a:spLocks/>
          </p:cNvSpPr>
          <p:nvPr/>
        </p:nvSpPr>
        <p:spPr>
          <a:xfrm>
            <a:off x="7183078" y="7296268"/>
            <a:ext cx="9975274" cy="729707"/>
          </a:xfrm>
          <a:prstGeom prst="rect">
            <a:avLst/>
          </a:prstGeom>
          <a:ln w="19050">
            <a:solidFill>
              <a:schemeClr val="accent2"/>
            </a:solidFill>
            <a:prstDash val="solid"/>
          </a:ln>
        </p:spPr>
        <p:txBody>
          <a:bodyPr vert="horz" wrap="square" lIns="182880" tIns="91440" rIns="91440" bIns="91440" rtlCol="0" anchor="ctr">
            <a:noAutofit/>
          </a:bodyPr>
          <a:lstStyle/>
          <a:p>
            <a:pPr>
              <a:spcBef>
                <a:spcPts val="1600"/>
              </a:spcBef>
              <a:spcAft>
                <a:spcPts val="1600"/>
              </a:spcAft>
              <a:buClr>
                <a:srgbClr val="194F90"/>
              </a:buClr>
            </a:pPr>
            <a:r>
              <a:rPr lang="en-US" sz="2400" b="1" dirty="0">
                <a:solidFill>
                  <a:schemeClr val="accent2"/>
                </a:solidFill>
                <a:latin typeface="Gill Sans"/>
              </a:rPr>
              <a:t>Board Composition, Continuous Focus on Board Refreshment and Diversity</a:t>
            </a:r>
          </a:p>
        </p:txBody>
      </p:sp>
      <p:sp>
        <p:nvSpPr>
          <p:cNvPr id="67" name="Rectangle 66"/>
          <p:cNvSpPr>
            <a:spLocks/>
          </p:cNvSpPr>
          <p:nvPr/>
        </p:nvSpPr>
        <p:spPr>
          <a:xfrm>
            <a:off x="7183078" y="11045166"/>
            <a:ext cx="9975274" cy="729707"/>
          </a:xfrm>
          <a:prstGeom prst="rect">
            <a:avLst/>
          </a:prstGeom>
          <a:ln w="19050">
            <a:solidFill>
              <a:schemeClr val="accent2"/>
            </a:solidFill>
            <a:prstDash val="solid"/>
          </a:ln>
        </p:spPr>
        <p:txBody>
          <a:bodyPr vert="horz" wrap="square" lIns="182880" tIns="91440" rIns="91440" bIns="91440" rtlCol="0" anchor="ctr">
            <a:noAutofit/>
          </a:bodyPr>
          <a:lstStyle/>
          <a:p>
            <a:pPr>
              <a:spcBef>
                <a:spcPts val="1600"/>
              </a:spcBef>
              <a:spcAft>
                <a:spcPts val="1600"/>
              </a:spcAft>
              <a:buClr>
                <a:srgbClr val="194F90"/>
              </a:buClr>
            </a:pPr>
            <a:r>
              <a:rPr lang="en-US" sz="2400" b="1" dirty="0">
                <a:solidFill>
                  <a:schemeClr val="accent2"/>
                </a:solidFill>
                <a:latin typeface="Gill Sans"/>
              </a:rPr>
              <a:t>Shareholder Engagement and Activism</a:t>
            </a:r>
          </a:p>
        </p:txBody>
      </p:sp>
      <p:sp>
        <p:nvSpPr>
          <p:cNvPr id="2" name="_Page_Number">
            <a:extLst>
              <a:ext uri="{FF2B5EF4-FFF2-40B4-BE49-F238E27FC236}">
                <a16:creationId xmlns:a16="http://schemas.microsoft.com/office/drawing/2014/main" id="{8075B0FF-DEDB-4B95-9997-0712C48179EF}"/>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17</a:t>
            </a:r>
          </a:p>
        </p:txBody>
      </p:sp>
    </p:spTree>
    <p:extLst>
      <p:ext uri="{BB962C8B-B14F-4D97-AF65-F5344CB8AC3E}">
        <p14:creationId xmlns:p14="http://schemas.microsoft.com/office/powerpoint/2010/main" val="2188143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Prioritizing Corporate Responsibility and Sustainability</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
          <p:cNvSpPr>
            <a:spLocks noGrp="1"/>
          </p:cNvSpPr>
          <p:nvPr>
            <p:ph type="body" idx="1"/>
          </p:nvPr>
        </p:nvSpPr>
        <p:spPr>
          <a:xfrm>
            <a:off x="831795" y="3371598"/>
            <a:ext cx="10598206" cy="631017"/>
          </a:xfrm>
          <a:solidFill>
            <a:srgbClr val="5B5854"/>
          </a:solidFill>
          <a:ln>
            <a:solidFill>
              <a:schemeClr val="accent1"/>
            </a:solidFill>
          </a:ln>
        </p:spPr>
        <p:txBody>
          <a:bodyPr anchor="ctr"/>
          <a:lstStyle/>
          <a:p>
            <a:pPr algn="ctr"/>
            <a:r>
              <a:rPr lang="en-US" sz="3400" dirty="0">
                <a:solidFill>
                  <a:schemeClr val="bg1"/>
                </a:solidFill>
              </a:rPr>
              <a:t>Approach to Sustainability</a:t>
            </a:r>
          </a:p>
        </p:txBody>
      </p:sp>
      <p:sp>
        <p:nvSpPr>
          <p:cNvPr id="13"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Committed to growing our business in a sustainable and socially responsible manner</a:t>
            </a:r>
          </a:p>
          <a:p>
            <a:pPr hangingPunct="1"/>
            <a:endParaRPr lang="en-US" sz="3600" dirty="0">
              <a:solidFill>
                <a:schemeClr val="tx2"/>
              </a:solidFill>
            </a:endParaRPr>
          </a:p>
        </p:txBody>
      </p:sp>
      <p:sp>
        <p:nvSpPr>
          <p:cNvPr id="31" name="TextBox 30"/>
          <p:cNvSpPr txBox="1"/>
          <p:nvPr/>
        </p:nvSpPr>
        <p:spPr>
          <a:xfrm>
            <a:off x="831795" y="4243545"/>
            <a:ext cx="10598205" cy="4755261"/>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2400"/>
              </a:spcBef>
              <a:spcAft>
                <a:spcPts val="2400"/>
              </a:spcAft>
              <a:buClr>
                <a:srgbClr val="194F90"/>
              </a:buClr>
              <a:buFontTx/>
              <a:buChar char="■"/>
            </a:pPr>
            <a:r>
              <a:rPr lang="en-US" sz="2800" dirty="0">
                <a:solidFill>
                  <a:schemeClr val="tx1"/>
                </a:solidFill>
              </a:rPr>
              <a:t>Our sustainability framework is integrated into our overall business strategy through our focus areas of environmental stewardship, social responsibility and corporate governance </a:t>
            </a:r>
          </a:p>
          <a:p>
            <a:pPr marL="571500" indent="-571500" algn="l">
              <a:spcBef>
                <a:spcPts val="2400"/>
              </a:spcBef>
              <a:spcAft>
                <a:spcPts val="2400"/>
              </a:spcAft>
              <a:buClr>
                <a:srgbClr val="194F90"/>
              </a:buClr>
              <a:buFontTx/>
              <a:buChar char="■"/>
            </a:pPr>
            <a:r>
              <a:rPr lang="en-US" sz="2800" dirty="0">
                <a:solidFill>
                  <a:schemeClr val="tx1"/>
                </a:solidFill>
              </a:rPr>
              <a:t>We strive to improve the efficiency of our operations, including increasing energy and resource efficiency, lowering greenhouse gas emissions, reducing water consumption, conserving natural resources and offering products and solutions with superior sustainability attributes that meet or exceed our customer’s needs</a:t>
            </a:r>
          </a:p>
        </p:txBody>
      </p:sp>
      <p:sp>
        <p:nvSpPr>
          <p:cNvPr id="15" name="Text Placeholder 1"/>
          <p:cNvSpPr txBox="1">
            <a:spLocks/>
          </p:cNvSpPr>
          <p:nvPr/>
        </p:nvSpPr>
        <p:spPr>
          <a:xfrm>
            <a:off x="12376410" y="3371598"/>
            <a:ext cx="10598206" cy="631017"/>
          </a:xfrm>
          <a:prstGeom prst="rect">
            <a:avLst/>
          </a:prstGeom>
          <a:solidFill>
            <a:srgbClr val="194F90"/>
          </a:solidFill>
          <a:ln w="12700">
            <a:solidFill>
              <a:schemeClr val="accent1"/>
            </a:solidFill>
            <a:miter lim="400000"/>
          </a:ln>
          <a:extLst>
            <a:ext uri="{C572A759-6A51-4108-AA02-DFA0A04FC94B}">
              <ma14:wrappingTextBoxFlag xmlns="" xmlns:ma14="http://schemas.microsoft.com/office/mac/drawingml/2011/main"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3400" dirty="0">
                <a:solidFill>
                  <a:schemeClr val="bg1"/>
                </a:solidFill>
              </a:rPr>
              <a:t>ESG Oversight Structure</a:t>
            </a:r>
          </a:p>
        </p:txBody>
      </p:sp>
      <p:sp>
        <p:nvSpPr>
          <p:cNvPr id="101" name="TextBox 100"/>
          <p:cNvSpPr txBox="1"/>
          <p:nvPr/>
        </p:nvSpPr>
        <p:spPr>
          <a:xfrm>
            <a:off x="831795" y="11441945"/>
            <a:ext cx="6499779" cy="1643818"/>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000"/>
              </a:spcBef>
              <a:spcAft>
                <a:spcPts val="1000"/>
              </a:spcAft>
              <a:buClr>
                <a:srgbClr val="194F90"/>
              </a:buClr>
              <a:buFontTx/>
              <a:buChar char="■"/>
            </a:pPr>
            <a:r>
              <a:rPr lang="en-US" sz="2000" dirty="0">
                <a:solidFill>
                  <a:srgbClr val="000000"/>
                </a:solidFill>
              </a:rPr>
              <a:t>We strive to provide high quality products and solutions to our customers while maintaining compliance with environmental requirements and using raw materials in an environmentally conscious and sustainable manner</a:t>
            </a:r>
          </a:p>
        </p:txBody>
      </p:sp>
      <p:sp>
        <p:nvSpPr>
          <p:cNvPr id="102" name="Rectangle 101"/>
          <p:cNvSpPr/>
          <p:nvPr/>
        </p:nvSpPr>
        <p:spPr>
          <a:xfrm>
            <a:off x="16474836" y="10814840"/>
            <a:ext cx="6499780" cy="630936"/>
          </a:xfrm>
          <a:prstGeom prst="rect">
            <a:avLst/>
          </a:prstGeom>
          <a:solidFill>
            <a:schemeClr val="accent3">
              <a:lumMod val="60000"/>
              <a:lumOff val="40000"/>
            </a:schemeClr>
          </a:solidFill>
          <a:ln w="12700" cap="flat">
            <a:solidFill>
              <a:schemeClr val="accent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200"/>
            <a:r>
              <a:rPr lang="en-US" sz="3000" dirty="0">
                <a:solidFill>
                  <a:schemeClr val="bg1"/>
                </a:solidFill>
              </a:rPr>
              <a:t>Corporate Governance</a:t>
            </a:r>
          </a:p>
        </p:txBody>
      </p:sp>
      <p:sp>
        <p:nvSpPr>
          <p:cNvPr id="103" name="Rectangle 102"/>
          <p:cNvSpPr/>
          <p:nvPr/>
        </p:nvSpPr>
        <p:spPr>
          <a:xfrm>
            <a:off x="8653315" y="10814840"/>
            <a:ext cx="6499780" cy="630936"/>
          </a:xfrm>
          <a:prstGeom prst="rect">
            <a:avLst/>
          </a:prstGeom>
          <a:solidFill>
            <a:schemeClr val="accent3">
              <a:lumMod val="60000"/>
              <a:lumOff val="40000"/>
            </a:schemeClr>
          </a:solidFill>
          <a:ln w="12700" cap="flat">
            <a:solidFill>
              <a:schemeClr val="accent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200"/>
            <a:r>
              <a:rPr lang="en-US" sz="3000" dirty="0">
                <a:solidFill>
                  <a:schemeClr val="bg1"/>
                </a:solidFill>
              </a:rPr>
              <a:t>Social Responsibility</a:t>
            </a:r>
          </a:p>
        </p:txBody>
      </p:sp>
      <p:sp>
        <p:nvSpPr>
          <p:cNvPr id="104" name="Rectangle 103"/>
          <p:cNvSpPr/>
          <p:nvPr/>
        </p:nvSpPr>
        <p:spPr>
          <a:xfrm>
            <a:off x="831794" y="10814840"/>
            <a:ext cx="6499780" cy="630936"/>
          </a:xfrm>
          <a:prstGeom prst="rect">
            <a:avLst/>
          </a:prstGeom>
          <a:solidFill>
            <a:schemeClr val="accent3">
              <a:lumMod val="60000"/>
              <a:lumOff val="40000"/>
            </a:schemeClr>
          </a:solidFill>
          <a:ln w="12700" cap="flat">
            <a:solidFill>
              <a:schemeClr val="accent2"/>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200"/>
            <a:r>
              <a:rPr lang="en-US" sz="3000" dirty="0">
                <a:solidFill>
                  <a:schemeClr val="bg1"/>
                </a:solidFill>
              </a:rPr>
              <a:t>Environmental Stewardship</a:t>
            </a:r>
          </a:p>
        </p:txBody>
      </p:sp>
      <p:sp>
        <p:nvSpPr>
          <p:cNvPr id="105" name="Text Placeholder 1"/>
          <p:cNvSpPr txBox="1">
            <a:spLocks/>
          </p:cNvSpPr>
          <p:nvPr/>
        </p:nvSpPr>
        <p:spPr>
          <a:xfrm>
            <a:off x="831794" y="9925732"/>
            <a:ext cx="22142823" cy="631017"/>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3400" dirty="0">
                <a:solidFill>
                  <a:schemeClr val="bg1"/>
                </a:solidFill>
              </a:rPr>
              <a:t>Sustainability Framework Focus Areas</a:t>
            </a:r>
          </a:p>
        </p:txBody>
      </p:sp>
      <p:sp>
        <p:nvSpPr>
          <p:cNvPr id="106" name="TextBox 105"/>
          <p:cNvSpPr txBox="1"/>
          <p:nvPr/>
        </p:nvSpPr>
        <p:spPr>
          <a:xfrm>
            <a:off x="8653315" y="11441944"/>
            <a:ext cx="6499780" cy="1338255"/>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000"/>
              </a:spcBef>
              <a:spcAft>
                <a:spcPts val="1000"/>
              </a:spcAft>
              <a:buClr>
                <a:srgbClr val="194F90"/>
              </a:buClr>
              <a:buFontTx/>
              <a:buChar char="■"/>
            </a:pPr>
            <a:r>
              <a:rPr lang="en-US" sz="2000" dirty="0">
                <a:solidFill>
                  <a:srgbClr val="000000"/>
                </a:solidFill>
              </a:rPr>
              <a:t>We believe that investing in our people, our communities and our business sustainably will drive long-term value for AZZ and its shareholders</a:t>
            </a:r>
          </a:p>
        </p:txBody>
      </p:sp>
      <p:sp>
        <p:nvSpPr>
          <p:cNvPr id="107" name="TextBox 106"/>
          <p:cNvSpPr txBox="1"/>
          <p:nvPr/>
        </p:nvSpPr>
        <p:spPr>
          <a:xfrm>
            <a:off x="16474836" y="11372932"/>
            <a:ext cx="6499780" cy="1643818"/>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000"/>
              </a:spcBef>
              <a:spcAft>
                <a:spcPts val="1000"/>
              </a:spcAft>
              <a:buClr>
                <a:srgbClr val="194F90"/>
              </a:buClr>
              <a:buFontTx/>
              <a:buChar char="■"/>
            </a:pPr>
            <a:r>
              <a:rPr lang="en-US" sz="2000" dirty="0">
                <a:solidFill>
                  <a:srgbClr val="000000"/>
                </a:solidFill>
              </a:rPr>
              <a:t>The Nominating and Corporate Governance Committee provides Board-level oversight to the Sustainability Council, AZZ’s ESG policies and practices, and progress on AZZ’s ESG initiatives and targets.</a:t>
            </a:r>
          </a:p>
        </p:txBody>
      </p:sp>
      <p:sp>
        <p:nvSpPr>
          <p:cNvPr id="2" name="_Page_Number">
            <a:extLst>
              <a:ext uri="{FF2B5EF4-FFF2-40B4-BE49-F238E27FC236}">
                <a16:creationId xmlns:a16="http://schemas.microsoft.com/office/drawing/2014/main" id="{610AC8EA-5E28-4916-8E86-35A0153070BD}"/>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18</a:t>
            </a:r>
          </a:p>
        </p:txBody>
      </p:sp>
      <p:pic>
        <p:nvPicPr>
          <p:cNvPr id="3" name="fc_sustainability-pn.jpg">
            <a:extLst>
              <a:ext uri="{FF2B5EF4-FFF2-40B4-BE49-F238E27FC236}">
                <a16:creationId xmlns:a16="http://schemas.microsoft.com/office/drawing/2014/main" id="{0C0529CC-7FE3-B113-64F3-90A1352A10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26436" y="4237980"/>
            <a:ext cx="5438696" cy="5486400"/>
          </a:xfrm>
          <a:prstGeom prst="rect">
            <a:avLst/>
          </a:prstGeom>
          <a:ln>
            <a:noFill/>
          </a:ln>
        </p:spPr>
      </p:pic>
    </p:spTree>
    <p:extLst>
      <p:ext uri="{BB962C8B-B14F-4D97-AF65-F5344CB8AC3E}">
        <p14:creationId xmlns:p14="http://schemas.microsoft.com/office/powerpoint/2010/main" val="291637622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Recent ESG Highlights</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3" name="Title 1"/>
          <p:cNvSpPr txBox="1">
            <a:spLocks/>
          </p:cNvSpPr>
          <p:nvPr/>
        </p:nvSpPr>
        <p:spPr>
          <a:xfrm>
            <a:off x="831794" y="2510705"/>
            <a:ext cx="22142823" cy="718878"/>
          </a:xfrm>
          <a:prstGeom prst="rect">
            <a:avLst/>
          </a:prstGeom>
        </p:spPr>
        <p:txBody>
          <a:bodyPr>
            <a:no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endParaRPr lang="en-US" sz="3600" dirty="0">
              <a:solidFill>
                <a:schemeClr val="tx2"/>
              </a:solidFill>
            </a:endParaRPr>
          </a:p>
        </p:txBody>
      </p:sp>
      <p:sp>
        <p:nvSpPr>
          <p:cNvPr id="31" name="TextBox 30"/>
          <p:cNvSpPr txBox="1"/>
          <p:nvPr/>
        </p:nvSpPr>
        <p:spPr>
          <a:xfrm>
            <a:off x="831795" y="3229584"/>
            <a:ext cx="22142822" cy="7877338"/>
          </a:xfrm>
          <a:prstGeom prst="rect">
            <a:avLst/>
          </a:prstGeom>
          <a:solidFill>
            <a:schemeClr val="bg2">
              <a:lumMod val="20000"/>
              <a:lumOff val="80000"/>
            </a:schemeClr>
          </a:solidFill>
          <a:ln w="28575">
            <a:solidFill>
              <a:srgbClr val="194F90"/>
            </a:solidFill>
            <a:prstDash val="solid"/>
          </a:ln>
        </p:spPr>
        <p:txBody>
          <a:bodyPr vert="horz" wrap="square" lIns="182880" tIns="182880" rIns="182880" bIns="9144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2000"/>
              </a:spcBef>
              <a:spcAft>
                <a:spcPts val="3000"/>
              </a:spcAft>
              <a:buClr>
                <a:srgbClr val="194F90"/>
              </a:buClr>
              <a:buSzPct val="150000"/>
              <a:buFont typeface="Wingdings" panose="05000000000000000000" pitchFamily="2" charset="2"/>
              <a:buChar char="ü"/>
            </a:pPr>
            <a:r>
              <a:rPr lang="en-US" sz="2800" b="1" i="1" dirty="0">
                <a:solidFill>
                  <a:schemeClr val="tx1"/>
                </a:solidFill>
              </a:rPr>
              <a:t>Published our third corporate sustainability report, covering fiscal year 2021, 2022 and 2023 and incorporated our new Precoat Metals segment into the report.</a:t>
            </a:r>
          </a:p>
          <a:p>
            <a:pPr marL="571500" indent="-571500" algn="l">
              <a:spcBef>
                <a:spcPts val="2000"/>
              </a:spcBef>
              <a:spcAft>
                <a:spcPts val="3000"/>
              </a:spcAft>
              <a:buClr>
                <a:srgbClr val="194F90"/>
              </a:buClr>
              <a:buSzPct val="150000"/>
              <a:buFont typeface="Wingdings" panose="05000000000000000000" pitchFamily="2" charset="2"/>
              <a:buChar char="ü"/>
            </a:pPr>
            <a:r>
              <a:rPr lang="en-US" sz="2800" b="1" i="1" dirty="0">
                <a:solidFill>
                  <a:schemeClr val="tx1"/>
                </a:solidFill>
              </a:rPr>
              <a:t>Engaged a third-party consultant to assist AZZ in performing a materiality assessment on newly acquired Precoat Metals and further develop AZZ’s ESG strategy and near-term ESG priorities.</a:t>
            </a:r>
          </a:p>
          <a:p>
            <a:pPr marL="571500" indent="-571500" algn="l">
              <a:spcBef>
                <a:spcPts val="2000"/>
              </a:spcBef>
              <a:spcAft>
                <a:spcPts val="3000"/>
              </a:spcAft>
              <a:buClr>
                <a:srgbClr val="194F90"/>
              </a:buClr>
              <a:buSzPct val="150000"/>
              <a:buFont typeface="Wingdings" panose="05000000000000000000" pitchFamily="2" charset="2"/>
              <a:buChar char="ü"/>
            </a:pPr>
            <a:r>
              <a:rPr lang="en-US" sz="2800" b="1" i="1" dirty="0">
                <a:solidFill>
                  <a:schemeClr val="tx1"/>
                </a:solidFill>
              </a:rPr>
              <a:t>Named in Newsweek’s List of America’s Most Responsible Companies in 2023 and 2024.</a:t>
            </a:r>
          </a:p>
          <a:p>
            <a:pPr marL="571500" indent="-571500" algn="l">
              <a:spcBef>
                <a:spcPts val="2000"/>
              </a:spcBef>
              <a:spcAft>
                <a:spcPts val="3000"/>
              </a:spcAft>
              <a:buClr>
                <a:srgbClr val="194F90"/>
              </a:buClr>
              <a:buSzPct val="150000"/>
              <a:buFont typeface="Wingdings" panose="05000000000000000000" pitchFamily="2" charset="2"/>
              <a:buChar char="ü"/>
            </a:pPr>
            <a:r>
              <a:rPr lang="en-US" sz="2800" b="1" i="1" dirty="0">
                <a:solidFill>
                  <a:schemeClr val="tx1"/>
                </a:solidFill>
              </a:rPr>
              <a:t>Established several public and internal ESG targets for each of our identified material ESG topics.</a:t>
            </a:r>
          </a:p>
          <a:p>
            <a:pPr marL="571500" indent="-571500" algn="l">
              <a:spcBef>
                <a:spcPts val="2000"/>
              </a:spcBef>
              <a:spcAft>
                <a:spcPts val="3000"/>
              </a:spcAft>
              <a:buClr>
                <a:srgbClr val="194F90"/>
              </a:buClr>
              <a:buSzPct val="150000"/>
              <a:buFont typeface="Wingdings" panose="05000000000000000000" pitchFamily="2" charset="2"/>
              <a:buChar char="ü"/>
            </a:pPr>
            <a:r>
              <a:rPr lang="en-US" sz="2800" b="1" i="1" dirty="0">
                <a:solidFill>
                  <a:schemeClr val="tx1"/>
                </a:solidFill>
              </a:rPr>
              <a:t>Began tracking green sales for FY2024 to further disclose AZZ’s role in the transition to a low carbon economy.</a:t>
            </a:r>
          </a:p>
          <a:p>
            <a:pPr marL="571500" indent="-571500" algn="l">
              <a:spcBef>
                <a:spcPts val="2000"/>
              </a:spcBef>
              <a:spcAft>
                <a:spcPts val="3000"/>
              </a:spcAft>
              <a:buClr>
                <a:srgbClr val="194F90"/>
              </a:buClr>
              <a:buSzPct val="150000"/>
              <a:buFont typeface="Wingdings" panose="05000000000000000000" pitchFamily="2" charset="2"/>
              <a:buChar char="ü"/>
            </a:pPr>
            <a:r>
              <a:rPr lang="en-US" sz="2800" b="1" i="1" dirty="0">
                <a:solidFill>
                  <a:schemeClr val="tx1"/>
                </a:solidFill>
              </a:rPr>
              <a:t>Completed energy audits at three of our Metal Coatings facilities in partnership with the University of North Texas and DOE  and one energy audit of our Precoat Metals  facility in Houston, Texas with Texas A&amp;M University and the DOE. </a:t>
            </a:r>
          </a:p>
        </p:txBody>
      </p:sp>
      <p:sp>
        <p:nvSpPr>
          <p:cNvPr id="16" name="Text Placeholder 1"/>
          <p:cNvSpPr txBox="1">
            <a:spLocks/>
          </p:cNvSpPr>
          <p:nvPr/>
        </p:nvSpPr>
        <p:spPr>
          <a:xfrm>
            <a:off x="831795" y="11687138"/>
            <a:ext cx="22142822" cy="1191343"/>
          </a:xfrm>
          <a:prstGeom prst="rect">
            <a:avLst/>
          </a:prstGeom>
          <a:solidFill>
            <a:schemeClr val="accent3">
              <a:lumMod val="60000"/>
              <a:lumOff val="40000"/>
            </a:schemeClr>
          </a:solidFill>
          <a:ln w="12700" cap="flat">
            <a:solidFill>
              <a:schemeClr val="accent2"/>
            </a:solidFill>
            <a:miter lim="400000"/>
          </a:ln>
          <a:effectLst/>
          <a:extLst>
            <a:ext uri="{C572A759-6A51-4108-AA02-DFA0A04FC94B}">
              <ma14:wrappingTextBoxFlag xmlns:ma14="http://schemas.microsoft.com/office/mac/drawingml/2011/main" xmlns=""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000">
                <a:solidFill>
                  <a:schemeClr val="bg1"/>
                </a:solidFill>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r>
              <a:rPr lang="en-US" dirty="0">
                <a:solidFill>
                  <a:srgbClr val="194F90"/>
                </a:solidFill>
              </a:rPr>
              <a:t>Please refer to our website to view our most current Environmental, Social Responsibility and Governance Report</a:t>
            </a:r>
          </a:p>
        </p:txBody>
      </p:sp>
      <p:sp>
        <p:nvSpPr>
          <p:cNvPr id="2" name="_Page_Number">
            <a:extLst>
              <a:ext uri="{FF2B5EF4-FFF2-40B4-BE49-F238E27FC236}">
                <a16:creationId xmlns:a16="http://schemas.microsoft.com/office/drawing/2014/main" id="{7BFE16BA-C450-4675-B2FA-78560852A41B}"/>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19</a:t>
            </a:r>
          </a:p>
        </p:txBody>
      </p:sp>
      <p:pic>
        <p:nvPicPr>
          <p:cNvPr id="5" name="Picture 4" descr="A blue rectangular sign with gold text&#10;&#10;Description automatically generated">
            <a:extLst>
              <a:ext uri="{FF2B5EF4-FFF2-40B4-BE49-F238E27FC236}">
                <a16:creationId xmlns:a16="http://schemas.microsoft.com/office/drawing/2014/main" id="{1FA7C27F-95B0-F828-DCD6-FACCEE2CD6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4284" y="5799593"/>
            <a:ext cx="3253285" cy="3840480"/>
          </a:xfrm>
          <a:prstGeom prst="rect">
            <a:avLst/>
          </a:prstGeom>
        </p:spPr>
      </p:pic>
    </p:spTree>
    <p:extLst>
      <p:ext uri="{BB962C8B-B14F-4D97-AF65-F5344CB8AC3E}">
        <p14:creationId xmlns:p14="http://schemas.microsoft.com/office/powerpoint/2010/main" val="354193994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85718" y="1502350"/>
            <a:ext cx="6521908"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Disclaimers</a:t>
            </a:r>
          </a:p>
        </p:txBody>
      </p:sp>
      <p:sp>
        <p:nvSpPr>
          <p:cNvPr id="3" name="Text Placeholder 1">
            <a:extLst>
              <a:ext uri="{FF2B5EF4-FFF2-40B4-BE49-F238E27FC236}">
                <a16:creationId xmlns:a16="http://schemas.microsoft.com/office/drawing/2014/main" id="{DCCF885C-1276-D9C3-EE41-D15BE70365FE}"/>
              </a:ext>
            </a:extLst>
          </p:cNvPr>
          <p:cNvSpPr txBox="1">
            <a:spLocks/>
          </p:cNvSpPr>
          <p:nvPr/>
        </p:nvSpPr>
        <p:spPr>
          <a:xfrm>
            <a:off x="885718" y="2673275"/>
            <a:ext cx="21988183" cy="95460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marL="0" marR="52705" indent="0" algn="just">
              <a:lnSpc>
                <a:spcPct val="100600"/>
              </a:lnSpc>
              <a:spcBef>
                <a:spcPts val="1200"/>
              </a:spcBef>
              <a:buNone/>
            </a:pPr>
            <a:r>
              <a:rPr lang="en-US" sz="2400" b="1" dirty="0">
                <a:cs typeface="Calibri"/>
              </a:rPr>
              <a:t>Cautionary Statements Regarding Forward Looking Statements </a:t>
            </a:r>
            <a:r>
              <a:rPr lang="en-US" sz="2400" b="1" dirty="0"/>
              <a:t>—</a:t>
            </a:r>
            <a:r>
              <a:rPr lang="en-US" sz="2400" b="1" i="1" dirty="0">
                <a:cs typeface="Calibri"/>
              </a:rPr>
              <a:t> </a:t>
            </a:r>
            <a:r>
              <a:rPr lang="en-US" sz="2400" dirty="0"/>
              <a:t>Certain statements herein about our expectations of future events or results constitute forward-looking statements for purposes of the safe harbor provisions of The Private Securities Litigation Reform Act of 1995. You can identify forward-looking statements by terminology such as "may," "could," "should," "expects," "plans," "will," "might," "would," "projects," "currently," "intends," "outlook," "forecasts," "targets," "anticipates," "believes," "estimates," "predicts," "potential," "continue," or the negative of these terms or other comparable terminology. Such forward-looking statements are based on currently available competitive, financial, and economic data and management’s views and assumptions regarding future events. Such forward-looking statements are inherently uncertain, and investors must recognize that actual results may differ from those expressed or implied in the forward-looking statements. Forward-looking statements speak only as of the date they are made and are subject to risks that could cause them to differ materially from actual results. Certain factors could affect the outcome of the matters described herein. This presentation may contain forward-looking statements that involve risks and uncertainties including, but not limited to, changes in customer demand for our products and services, including demand by the construction markets, the industrial markets, and the metal coatings markets. We could also experience additional increases in labor costs, components and raw materials including zinc and natural gas, which are used in our hot-dip galvanizing process; supply-chain vendor delays; customer requested delays of our products or services; delays in additional acquisition opportunities; an increase in our debt leverage and/or interest rates on our debt, of which a significant portion is tied to variable interest rates; availability of experienced management and employees to implement AZZ’s growth strategy; a downturn in market conditions in any industry relating to the products we inventory or sell or the services that we provide; economic volatility, including a prolonged economic downturn or macroeconomic conditions such as inflation or changes in the political stability in the United States and other foreign markets in which we operate; acts of war or terrorism inside the United States or abroad; and other changes in economic and financial conditions. AZZ has provided additional information regarding risks associated with the business, including in Part I, Item 1A. Risk Factors, in AZZ's Annual Report on Form 10-K for the fiscal year ended February 28, 2023, and other filings with the SEC, available for viewing on AZZ's website at www.azz.com and on the SEC's website at www.sec.gov. You are urged to consider these factors carefully when evaluating the forward-looking statements herein and are cautioned not to place undue reliance on such forward-looking statements, which are qualified in their entirety by this cautionary statement. These statements are based on information as of the date hereof and AZZ assumes no obligation to update any forward-looking statements, whether as a result of new information, future events, or otherwise.</a:t>
            </a:r>
          </a:p>
          <a:p>
            <a:pPr marL="0" lvl="0" indent="0" algn="just" defTabSz="457200" rtl="0">
              <a:spcBef>
                <a:spcPts val="1800"/>
              </a:spcBef>
              <a:buNone/>
            </a:pPr>
            <a:r>
              <a:rPr lang="en-US" sz="2400" b="1" dirty="0"/>
              <a:t>Non-GAAP – Regulation G Disclosures — </a:t>
            </a:r>
            <a:r>
              <a:rPr lang="en-US" sz="2400" dirty="0">
                <a:ea typeface="+mn-ea"/>
                <a:cs typeface="Calibri"/>
                <a:sym typeface="Gill Sans"/>
              </a:rPr>
              <a:t>In</a:t>
            </a:r>
            <a:r>
              <a:rPr lang="en-US" sz="2400" dirty="0"/>
              <a:t> addition to reporting financial results in accordance with Generally Accepted Accounting Principles in the United States ("GAAP"), AZZ has provided EBITDA and Adjusted EBITDA, which are non-GAAP measures. Management believes that the presentation of these measures provides investors with a greater transparency comparison of operating results across a broad spectrum of companies, which provides a more complete understanding of AZZ’s financial performance, competitive position and prospects for the future. Management also believes that investors regularly rely on non-GAAP financial measures, such as EBITDA and Adjusted EBITDA, to assess operating performance and that such measures may highlight trends in the Company’s business that may not otherwise be apparent when relying on financial measures calculated in accordance with GAAP.</a:t>
            </a:r>
            <a:endParaRPr lang="en-US" sz="2400" kern="1200" dirty="0">
              <a:ea typeface="+mn-ea"/>
            </a:endParaRPr>
          </a:p>
        </p:txBody>
      </p:sp>
      <p:cxnSp>
        <p:nvCxnSpPr>
          <p:cNvPr id="5" name="Straight Connector 4">
            <a:extLst>
              <a:ext uri="{FF2B5EF4-FFF2-40B4-BE49-F238E27FC236}">
                <a16:creationId xmlns:a16="http://schemas.microsoft.com/office/drawing/2014/main" id="{FAB8A7D4-590F-7C61-0521-E76866715048}"/>
              </a:ext>
            </a:extLst>
          </p:cNvPr>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4" name="_Page_Number">
            <a:extLst>
              <a:ext uri="{FF2B5EF4-FFF2-40B4-BE49-F238E27FC236}">
                <a16:creationId xmlns:a16="http://schemas.microsoft.com/office/drawing/2014/main" id="{1FF86C36-BC02-44E8-B54A-3832B9DAACC2}"/>
              </a:ext>
            </a:extLst>
          </p:cNvPr>
          <p:cNvSpPr txBox="1"/>
          <p:nvPr/>
        </p:nvSpPr>
        <p:spPr>
          <a:xfrm>
            <a:off x="12050259" y="13093700"/>
            <a:ext cx="258083"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a:t>
            </a:r>
          </a:p>
        </p:txBody>
      </p:sp>
    </p:spTree>
    <p:extLst>
      <p:ext uri="{BB962C8B-B14F-4D97-AF65-F5344CB8AC3E}">
        <p14:creationId xmlns:p14="http://schemas.microsoft.com/office/powerpoint/2010/main" val="137008887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Environmental Stewardship</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3" name="Title 1"/>
          <p:cNvSpPr txBox="1">
            <a:spLocks/>
          </p:cNvSpPr>
          <p:nvPr/>
        </p:nvSpPr>
        <p:spPr>
          <a:xfrm>
            <a:off x="831794" y="2510705"/>
            <a:ext cx="22606704" cy="718878"/>
          </a:xfrm>
          <a:prstGeom prst="rect">
            <a:avLst/>
          </a:prstGeom>
        </p:spPr>
        <p:txBody>
          <a:bodyPr>
            <a:no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Committed to managing our business is an environmentally responsible manner and prioritizing the health and safety of our employees</a:t>
            </a:r>
          </a:p>
        </p:txBody>
      </p:sp>
      <p:sp>
        <p:nvSpPr>
          <p:cNvPr id="21" name="Rectangle 20"/>
          <p:cNvSpPr/>
          <p:nvPr/>
        </p:nvSpPr>
        <p:spPr>
          <a:xfrm>
            <a:off x="831794" y="4277592"/>
            <a:ext cx="10331037" cy="1487715"/>
          </a:xfrm>
          <a:prstGeom prst="rect">
            <a:avLst/>
          </a:prstGeom>
          <a:ln>
            <a:solidFill>
              <a:schemeClr val="tx1"/>
            </a:solidFill>
            <a:prstDash val="lgDash"/>
          </a:ln>
        </p:spPr>
        <p:txBody>
          <a:bodyPr vert="horz" wrap="square" lIns="182880" tIns="91440" rIns="91440" bIns="91440" rtlCol="0" anchor="ctr">
            <a:noAutofit/>
          </a:bodyPr>
          <a:lstStyle/>
          <a:p>
            <a:pPr algn="l">
              <a:spcBef>
                <a:spcPts val="1600"/>
              </a:spcBef>
              <a:spcAft>
                <a:spcPts val="1600"/>
              </a:spcAft>
              <a:buClr>
                <a:srgbClr val="194F90"/>
              </a:buClr>
            </a:pPr>
            <a:r>
              <a:rPr lang="en-US" sz="2000" b="1" dirty="0">
                <a:solidFill>
                  <a:srgbClr val="194F90"/>
                </a:solidFill>
              </a:rPr>
              <a:t>Meet or exceed all applicable environment, health and safety (“EHS”) regulations and company standards and continuously monitor and document our progress</a:t>
            </a:r>
          </a:p>
        </p:txBody>
      </p:sp>
      <p:sp>
        <p:nvSpPr>
          <p:cNvPr id="32" name="Text Placeholder 1"/>
          <p:cNvSpPr txBox="1">
            <a:spLocks/>
          </p:cNvSpPr>
          <p:nvPr/>
        </p:nvSpPr>
        <p:spPr>
          <a:xfrm>
            <a:off x="831794" y="3519083"/>
            <a:ext cx="22142823" cy="631017"/>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3400" dirty="0">
                <a:solidFill>
                  <a:schemeClr val="bg1"/>
                </a:solidFill>
              </a:rPr>
              <a:t>Environmental, Health and Safety Goals</a:t>
            </a:r>
          </a:p>
        </p:txBody>
      </p:sp>
      <p:sp>
        <p:nvSpPr>
          <p:cNvPr id="16" name="Rectangle 15"/>
          <p:cNvSpPr/>
          <p:nvPr/>
        </p:nvSpPr>
        <p:spPr>
          <a:xfrm>
            <a:off x="12643580" y="4277592"/>
            <a:ext cx="10331037" cy="1487715"/>
          </a:xfrm>
          <a:prstGeom prst="rect">
            <a:avLst/>
          </a:prstGeom>
          <a:ln>
            <a:solidFill>
              <a:schemeClr val="tx1"/>
            </a:solidFill>
            <a:prstDash val="lgDash"/>
          </a:ln>
        </p:spPr>
        <p:txBody>
          <a:bodyPr vert="horz" wrap="square" lIns="182880" tIns="91440" rIns="91440" bIns="91440" rtlCol="0" anchor="ctr">
            <a:noAutofit/>
          </a:bodyPr>
          <a:lstStyle/>
          <a:p>
            <a:pPr algn="l">
              <a:spcBef>
                <a:spcPts val="1600"/>
              </a:spcBef>
              <a:spcAft>
                <a:spcPts val="1600"/>
              </a:spcAft>
              <a:buClr>
                <a:srgbClr val="194F90"/>
              </a:buClr>
            </a:pPr>
            <a:r>
              <a:rPr lang="en-US" sz="2000" b="1" dirty="0">
                <a:solidFill>
                  <a:srgbClr val="194F90"/>
                </a:solidFill>
              </a:rPr>
              <a:t>Continuously improve on our environmental performance by monitoring our progress against stated environment, health and safety and sustainability targets to promote energy efficiency and to protect and sustain the environment</a:t>
            </a:r>
          </a:p>
        </p:txBody>
      </p:sp>
      <p:sp>
        <p:nvSpPr>
          <p:cNvPr id="17" name="Rectangle 16"/>
          <p:cNvSpPr/>
          <p:nvPr/>
        </p:nvSpPr>
        <p:spPr>
          <a:xfrm>
            <a:off x="831794" y="6259703"/>
            <a:ext cx="10331037" cy="1487715"/>
          </a:xfrm>
          <a:prstGeom prst="rect">
            <a:avLst/>
          </a:prstGeom>
          <a:ln>
            <a:solidFill>
              <a:schemeClr val="tx1"/>
            </a:solidFill>
            <a:prstDash val="lgDash"/>
          </a:ln>
        </p:spPr>
        <p:txBody>
          <a:bodyPr vert="horz" wrap="square" lIns="182880" tIns="91440" rIns="91440" bIns="91440" rtlCol="0" anchor="ctr">
            <a:noAutofit/>
          </a:bodyPr>
          <a:lstStyle/>
          <a:p>
            <a:pPr>
              <a:spcBef>
                <a:spcPts val="1600"/>
              </a:spcBef>
              <a:spcAft>
                <a:spcPts val="1600"/>
              </a:spcAft>
              <a:buClr>
                <a:srgbClr val="194F90"/>
              </a:buClr>
            </a:pPr>
            <a:r>
              <a:rPr lang="en-US" sz="2000" b="1" dirty="0">
                <a:solidFill>
                  <a:srgbClr val="194F90"/>
                </a:solidFill>
              </a:rPr>
              <a:t>Train and equip our employees to identify and mitigate any hazards associated with their job</a:t>
            </a:r>
          </a:p>
        </p:txBody>
      </p:sp>
      <p:sp>
        <p:nvSpPr>
          <p:cNvPr id="20" name="Rectangle 19"/>
          <p:cNvSpPr/>
          <p:nvPr/>
        </p:nvSpPr>
        <p:spPr>
          <a:xfrm>
            <a:off x="12643580" y="6259703"/>
            <a:ext cx="10331037" cy="1487715"/>
          </a:xfrm>
          <a:prstGeom prst="rect">
            <a:avLst/>
          </a:prstGeom>
          <a:ln>
            <a:solidFill>
              <a:schemeClr val="tx1"/>
            </a:solidFill>
            <a:prstDash val="lgDash"/>
          </a:ln>
        </p:spPr>
        <p:txBody>
          <a:bodyPr vert="horz" wrap="square" lIns="182880" tIns="91440" rIns="91440" bIns="91440" rtlCol="0" anchor="ctr">
            <a:noAutofit/>
          </a:bodyPr>
          <a:lstStyle/>
          <a:p>
            <a:pPr algn="l">
              <a:spcBef>
                <a:spcPts val="1600"/>
              </a:spcBef>
              <a:spcAft>
                <a:spcPts val="1600"/>
              </a:spcAft>
              <a:buClr>
                <a:srgbClr val="194F90"/>
              </a:buClr>
            </a:pPr>
            <a:r>
              <a:rPr lang="en-US" sz="2000" b="1" dirty="0">
                <a:solidFill>
                  <a:srgbClr val="194F90"/>
                </a:solidFill>
              </a:rPr>
              <a:t>Reduce our environmental footprint by minimizing emissions, energy and water usage and recycling materials where possible</a:t>
            </a:r>
          </a:p>
        </p:txBody>
      </p:sp>
      <p:sp>
        <p:nvSpPr>
          <p:cNvPr id="22" name="Rectangle 21"/>
          <p:cNvSpPr/>
          <p:nvPr/>
        </p:nvSpPr>
        <p:spPr>
          <a:xfrm>
            <a:off x="831794" y="8241814"/>
            <a:ext cx="10331037" cy="1487715"/>
          </a:xfrm>
          <a:prstGeom prst="rect">
            <a:avLst/>
          </a:prstGeom>
          <a:ln>
            <a:solidFill>
              <a:schemeClr val="tx1"/>
            </a:solidFill>
            <a:prstDash val="lgDash"/>
          </a:ln>
        </p:spPr>
        <p:txBody>
          <a:bodyPr vert="horz" wrap="square" lIns="182880" tIns="91440" rIns="91440" bIns="91440" rtlCol="0" anchor="ctr">
            <a:noAutofit/>
          </a:bodyPr>
          <a:lstStyle/>
          <a:p>
            <a:pPr algn="l">
              <a:spcBef>
                <a:spcPts val="1600"/>
              </a:spcBef>
              <a:spcAft>
                <a:spcPts val="1600"/>
              </a:spcAft>
              <a:buClr>
                <a:srgbClr val="194F90"/>
              </a:buClr>
            </a:pPr>
            <a:r>
              <a:rPr lang="en-US" sz="2000" b="1" dirty="0">
                <a:solidFill>
                  <a:srgbClr val="194F90"/>
                </a:solidFill>
              </a:rPr>
              <a:t>Closely monitor our chemical consumption and waste generation in order to efficiently utilize raw materials and minimize and recycle non-product outputs</a:t>
            </a:r>
          </a:p>
        </p:txBody>
      </p:sp>
      <p:sp>
        <p:nvSpPr>
          <p:cNvPr id="23" name="Rectangle 22"/>
          <p:cNvSpPr/>
          <p:nvPr/>
        </p:nvSpPr>
        <p:spPr>
          <a:xfrm>
            <a:off x="12643580" y="8241814"/>
            <a:ext cx="10331037" cy="1487715"/>
          </a:xfrm>
          <a:prstGeom prst="rect">
            <a:avLst/>
          </a:prstGeom>
          <a:ln>
            <a:solidFill>
              <a:schemeClr val="tx1"/>
            </a:solidFill>
            <a:prstDash val="lgDash"/>
          </a:ln>
        </p:spPr>
        <p:txBody>
          <a:bodyPr vert="horz" wrap="square" lIns="182880" tIns="91440" rIns="91440" bIns="91440" rtlCol="0" anchor="ctr">
            <a:noAutofit/>
          </a:bodyPr>
          <a:lstStyle/>
          <a:p>
            <a:pPr algn="l">
              <a:spcBef>
                <a:spcPts val="1600"/>
              </a:spcBef>
              <a:spcAft>
                <a:spcPts val="1600"/>
              </a:spcAft>
              <a:buClr>
                <a:srgbClr val="194F90"/>
              </a:buClr>
            </a:pPr>
            <a:r>
              <a:rPr lang="en-US" sz="2000" b="1" dirty="0">
                <a:solidFill>
                  <a:srgbClr val="194F90"/>
                </a:solidFill>
              </a:rPr>
              <a:t>Focus on sourcing environmental solutions that will decrease AZZ’s footprint</a:t>
            </a:r>
          </a:p>
        </p:txBody>
      </p:sp>
      <p:sp>
        <p:nvSpPr>
          <p:cNvPr id="24" name="Rectangle 23"/>
          <p:cNvSpPr/>
          <p:nvPr/>
        </p:nvSpPr>
        <p:spPr>
          <a:xfrm>
            <a:off x="831794" y="10223926"/>
            <a:ext cx="10331037" cy="1487715"/>
          </a:xfrm>
          <a:prstGeom prst="rect">
            <a:avLst/>
          </a:prstGeom>
          <a:ln>
            <a:solidFill>
              <a:schemeClr val="tx1"/>
            </a:solidFill>
            <a:prstDash val="lgDash"/>
          </a:ln>
        </p:spPr>
        <p:txBody>
          <a:bodyPr vert="horz" wrap="square" lIns="182880" tIns="91440" rIns="91440" bIns="91440" rtlCol="0" anchor="ctr">
            <a:noAutofit/>
          </a:bodyPr>
          <a:lstStyle/>
          <a:p>
            <a:pPr algn="l">
              <a:spcBef>
                <a:spcPts val="1600"/>
              </a:spcBef>
              <a:spcAft>
                <a:spcPts val="1600"/>
              </a:spcAft>
              <a:buClr>
                <a:srgbClr val="194F90"/>
              </a:buClr>
            </a:pPr>
            <a:r>
              <a:rPr lang="en-US" sz="2000" b="1" dirty="0">
                <a:solidFill>
                  <a:srgbClr val="194F90"/>
                </a:solidFill>
              </a:rPr>
              <a:t>Contribute to the development and administration of technically and economically sound environmental standards and compliance procedures through seeking input from professional trade groups, regulatory agencies, citizens' organizations, subject matter experts, and our stakeholders</a:t>
            </a:r>
          </a:p>
        </p:txBody>
      </p:sp>
      <p:sp>
        <p:nvSpPr>
          <p:cNvPr id="25" name="Rectangle 24"/>
          <p:cNvSpPr/>
          <p:nvPr/>
        </p:nvSpPr>
        <p:spPr>
          <a:xfrm>
            <a:off x="12643580" y="10223926"/>
            <a:ext cx="10331037" cy="1487715"/>
          </a:xfrm>
          <a:prstGeom prst="rect">
            <a:avLst/>
          </a:prstGeom>
          <a:ln>
            <a:solidFill>
              <a:schemeClr val="tx1"/>
            </a:solidFill>
            <a:prstDash val="lgDash"/>
          </a:ln>
        </p:spPr>
        <p:txBody>
          <a:bodyPr vert="horz" wrap="square" lIns="182880" tIns="91440" rIns="91440" bIns="91440" rtlCol="0" anchor="ctr">
            <a:noAutofit/>
          </a:bodyPr>
          <a:lstStyle/>
          <a:p>
            <a:pPr algn="l">
              <a:spcBef>
                <a:spcPts val="1600"/>
              </a:spcBef>
              <a:spcAft>
                <a:spcPts val="1600"/>
              </a:spcAft>
              <a:buClr>
                <a:srgbClr val="194F90"/>
              </a:buClr>
            </a:pPr>
            <a:r>
              <a:rPr lang="en-US" sz="2000" b="1" dirty="0">
                <a:solidFill>
                  <a:srgbClr val="194F90"/>
                </a:solidFill>
              </a:rPr>
              <a:t>Communicate our EHS performance and sustainability progress against our internal targets to our stakeholders</a:t>
            </a:r>
          </a:p>
        </p:txBody>
      </p:sp>
      <p:sp>
        <p:nvSpPr>
          <p:cNvPr id="26" name="Text Placeholder 1"/>
          <p:cNvSpPr txBox="1">
            <a:spLocks/>
          </p:cNvSpPr>
          <p:nvPr/>
        </p:nvSpPr>
        <p:spPr>
          <a:xfrm>
            <a:off x="831794" y="12096983"/>
            <a:ext cx="22142823" cy="573652"/>
          </a:xfrm>
          <a:prstGeom prst="rect">
            <a:avLst/>
          </a:prstGeom>
          <a:solidFill>
            <a:srgbClr val="194F9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2400" dirty="0">
                <a:solidFill>
                  <a:schemeClr val="bg1"/>
                </a:solidFill>
              </a:rPr>
              <a:t>Our Board oversees the management team’s environmental, healthy and safety (“EHS”) practices and programs as we execute on our goals and initiatives</a:t>
            </a:r>
          </a:p>
        </p:txBody>
      </p:sp>
      <p:sp>
        <p:nvSpPr>
          <p:cNvPr id="2" name="_Page_Number">
            <a:extLst>
              <a:ext uri="{FF2B5EF4-FFF2-40B4-BE49-F238E27FC236}">
                <a16:creationId xmlns:a16="http://schemas.microsoft.com/office/drawing/2014/main" id="{0DE89828-3B31-4A38-8B0A-D12E1ABE53E5}"/>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20</a:t>
            </a:r>
          </a:p>
        </p:txBody>
      </p:sp>
    </p:spTree>
    <p:extLst>
      <p:ext uri="{BB962C8B-B14F-4D97-AF65-F5344CB8AC3E}">
        <p14:creationId xmlns:p14="http://schemas.microsoft.com/office/powerpoint/2010/main" val="39764751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Commitment to Human Capital Management </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
          <p:cNvSpPr>
            <a:spLocks noGrp="1"/>
          </p:cNvSpPr>
          <p:nvPr>
            <p:ph type="body" idx="1"/>
          </p:nvPr>
        </p:nvSpPr>
        <p:spPr>
          <a:xfrm>
            <a:off x="831795" y="3328583"/>
            <a:ext cx="10991905" cy="895074"/>
          </a:xfrm>
          <a:solidFill>
            <a:srgbClr val="194F90"/>
          </a:solidFill>
          <a:ln w="12700">
            <a:miter lim="400000"/>
          </a:ln>
        </p:spPr>
        <p:txBody>
          <a:bodyPr lIns="50800" tIns="50800" rIns="50800" bIns="50800" anchor="ctr"/>
          <a:lstStyle/>
          <a:p>
            <a:pPr algn="ctr" rtl="0"/>
            <a:r>
              <a:rPr lang="en-US" sz="3400" dirty="0">
                <a:solidFill>
                  <a:schemeClr val="bg1"/>
                </a:solidFill>
                <a:sym typeface="Gill Sans"/>
              </a:rPr>
              <a:t>Our Culture</a:t>
            </a:r>
          </a:p>
        </p:txBody>
      </p:sp>
      <p:sp>
        <p:nvSpPr>
          <p:cNvPr id="13" name="Title 1"/>
          <p:cNvSpPr txBox="1">
            <a:spLocks/>
          </p:cNvSpPr>
          <p:nvPr/>
        </p:nvSpPr>
        <p:spPr>
          <a:xfrm>
            <a:off x="831794" y="2510705"/>
            <a:ext cx="22142823" cy="718878"/>
          </a:xfrm>
          <a:prstGeom prst="rect">
            <a:avLst/>
          </a:prstGeom>
        </p:spPr>
        <p:txBody>
          <a:bodyPr>
            <a:no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Our employees are our greatest asset – our success is dependent on the expertise and engagement of all our people</a:t>
            </a:r>
          </a:p>
        </p:txBody>
      </p:sp>
      <p:sp>
        <p:nvSpPr>
          <p:cNvPr id="31" name="TextBox 30"/>
          <p:cNvSpPr txBox="1"/>
          <p:nvPr/>
        </p:nvSpPr>
        <p:spPr>
          <a:xfrm>
            <a:off x="831795" y="4383245"/>
            <a:ext cx="10991905" cy="9167655"/>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600"/>
              </a:spcBef>
              <a:spcAft>
                <a:spcPts val="600"/>
              </a:spcAft>
              <a:buClr>
                <a:srgbClr val="194F90"/>
              </a:buClr>
              <a:buFontTx/>
              <a:buChar char="■"/>
            </a:pPr>
            <a:r>
              <a:rPr lang="en-US" sz="2200" dirty="0">
                <a:solidFill>
                  <a:schemeClr val="tx1"/>
                </a:solidFill>
              </a:rPr>
              <a:t>AZZ understands the importance of employees who feel valued and united through shared beliefs and guiding principles</a:t>
            </a:r>
          </a:p>
          <a:p>
            <a:pPr marL="571500" indent="-571500" algn="l">
              <a:spcBef>
                <a:spcPts val="600"/>
              </a:spcBef>
              <a:spcAft>
                <a:spcPts val="600"/>
              </a:spcAft>
              <a:buClr>
                <a:srgbClr val="194F90"/>
              </a:buClr>
              <a:buFontTx/>
              <a:buChar char="■"/>
            </a:pPr>
            <a:r>
              <a:rPr lang="en-US" sz="2200" dirty="0">
                <a:solidFill>
                  <a:schemeClr val="tx1"/>
                </a:solidFill>
              </a:rPr>
              <a:t>Our values shape our corporate culture, attract highly skilled employees and help them live and perform at their best</a:t>
            </a:r>
          </a:p>
          <a:p>
            <a:pPr marL="571500" indent="-571500" algn="l">
              <a:spcBef>
                <a:spcPts val="600"/>
              </a:spcBef>
              <a:spcAft>
                <a:spcPts val="600"/>
              </a:spcAft>
              <a:buClr>
                <a:srgbClr val="194F90"/>
              </a:buClr>
              <a:buFontTx/>
              <a:buChar char="■"/>
            </a:pPr>
            <a:r>
              <a:rPr lang="en-US" sz="2200" dirty="0">
                <a:solidFill>
                  <a:schemeClr val="tx1"/>
                </a:solidFill>
              </a:rPr>
              <a:t>At AZZ, our employees’ well-being is a priority. We offer Market Place Chaplains, Employee Assistance Programs, health insurance and 401 (K) benefits to all employees</a:t>
            </a:r>
          </a:p>
          <a:p>
            <a:pPr marL="571500" indent="-571500" algn="l">
              <a:spcBef>
                <a:spcPts val="600"/>
              </a:spcBef>
              <a:spcAft>
                <a:spcPts val="600"/>
              </a:spcAft>
              <a:buClr>
                <a:srgbClr val="194F90"/>
              </a:buClr>
              <a:buFontTx/>
              <a:buChar char="■"/>
            </a:pPr>
            <a:r>
              <a:rPr lang="en-US" sz="2200" dirty="0">
                <a:solidFill>
                  <a:schemeClr val="tx1"/>
                </a:solidFill>
              </a:rPr>
              <a:t>We take pride in offering incentives that recognize employee efforts and programs to help improve our employee’s quality of life</a:t>
            </a:r>
          </a:p>
          <a:p>
            <a:pPr marL="571500" indent="-571500" algn="l">
              <a:spcBef>
                <a:spcPts val="600"/>
              </a:spcBef>
              <a:spcAft>
                <a:spcPts val="600"/>
              </a:spcAft>
              <a:buClr>
                <a:srgbClr val="194F90"/>
              </a:buClr>
              <a:buFontTx/>
              <a:buChar char="■"/>
            </a:pPr>
            <a:r>
              <a:rPr lang="en-US" sz="2200" dirty="0">
                <a:solidFill>
                  <a:schemeClr val="tx1"/>
                </a:solidFill>
              </a:rPr>
              <a:t>We established the AZZ Cares Foundation to provide financial assistance to our employees and their families when a personal emergency, disaster or personal hardship occurs</a:t>
            </a:r>
          </a:p>
          <a:p>
            <a:pPr marL="571500" indent="-571500" algn="l">
              <a:spcBef>
                <a:spcPts val="600"/>
              </a:spcBef>
              <a:spcAft>
                <a:spcPts val="600"/>
              </a:spcAft>
              <a:buClr>
                <a:srgbClr val="194F90"/>
              </a:buClr>
              <a:buFontTx/>
              <a:buChar char="■"/>
            </a:pPr>
            <a:r>
              <a:rPr lang="en-US" sz="2200" dirty="0">
                <a:solidFill>
                  <a:schemeClr val="tx1"/>
                </a:solidFill>
              </a:rPr>
              <a:t>AZZ Alertline is available 24/7 in three languages to address concerns and increase accountability</a:t>
            </a:r>
          </a:p>
          <a:p>
            <a:pPr algn="l">
              <a:spcBef>
                <a:spcPts val="600"/>
              </a:spcBef>
              <a:spcAft>
                <a:spcPts val="600"/>
              </a:spcAft>
              <a:buClr>
                <a:srgbClr val="194F90"/>
              </a:buClr>
            </a:pPr>
            <a:endParaRPr lang="en-US" sz="2200" dirty="0">
              <a:solidFill>
                <a:schemeClr val="tx1"/>
              </a:solidFill>
            </a:endParaRPr>
          </a:p>
          <a:p>
            <a:pPr>
              <a:spcBef>
                <a:spcPts val="600"/>
              </a:spcBef>
              <a:spcAft>
                <a:spcPts val="600"/>
              </a:spcAft>
              <a:buClr>
                <a:srgbClr val="194F90"/>
              </a:buClr>
            </a:pPr>
            <a:r>
              <a:rPr lang="en-US" sz="2600" i="1" dirty="0">
                <a:solidFill>
                  <a:schemeClr val="tx1"/>
                </a:solidFill>
              </a:rPr>
              <a:t>We are a diverse, collaborative and service-minded organization that operates in a culture of:</a:t>
            </a:r>
          </a:p>
          <a:p>
            <a:pPr>
              <a:spcBef>
                <a:spcPts val="600"/>
              </a:spcBef>
              <a:spcAft>
                <a:spcPts val="600"/>
              </a:spcAft>
              <a:buClr>
                <a:srgbClr val="194F90"/>
              </a:buClr>
            </a:pPr>
            <a:r>
              <a:rPr lang="en-US" sz="2800" b="1" dirty="0"/>
              <a:t>T</a:t>
            </a:r>
            <a:r>
              <a:rPr lang="en-US" sz="2800" dirty="0"/>
              <a:t>rust, </a:t>
            </a:r>
            <a:r>
              <a:rPr lang="en-US" sz="2800" b="1" dirty="0"/>
              <a:t>R</a:t>
            </a:r>
            <a:r>
              <a:rPr lang="en-US" sz="2800" dirty="0"/>
              <a:t>espect, </a:t>
            </a:r>
            <a:r>
              <a:rPr lang="en-US" sz="2800" b="1" dirty="0"/>
              <a:t>A</a:t>
            </a:r>
            <a:r>
              <a:rPr lang="en-US" sz="2800" dirty="0"/>
              <a:t>ccountability, </a:t>
            </a:r>
            <a:r>
              <a:rPr lang="en-US" sz="2800" b="1" dirty="0"/>
              <a:t>I</a:t>
            </a:r>
            <a:r>
              <a:rPr lang="en-US" sz="2800" dirty="0"/>
              <a:t>ntegrity, </a:t>
            </a:r>
            <a:r>
              <a:rPr lang="en-US" sz="2800" b="1" dirty="0"/>
              <a:t>T</a:t>
            </a:r>
            <a:r>
              <a:rPr lang="en-US" sz="2800" dirty="0"/>
              <a:t>eamwork and </a:t>
            </a:r>
            <a:r>
              <a:rPr lang="en-US" sz="2800" b="1" dirty="0"/>
              <a:t>S</a:t>
            </a:r>
            <a:r>
              <a:rPr lang="en-US" sz="2800" dirty="0"/>
              <a:t>ustainability</a:t>
            </a:r>
          </a:p>
        </p:txBody>
      </p:sp>
      <p:sp>
        <p:nvSpPr>
          <p:cNvPr id="23" name="TextBox 22"/>
          <p:cNvSpPr txBox="1"/>
          <p:nvPr/>
        </p:nvSpPr>
        <p:spPr>
          <a:xfrm>
            <a:off x="11982712" y="4383245"/>
            <a:ext cx="10991905" cy="4132105"/>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lvl="1" indent="-571500" algn="l">
              <a:spcBef>
                <a:spcPts val="600"/>
              </a:spcBef>
              <a:spcAft>
                <a:spcPts val="600"/>
              </a:spcAft>
              <a:buClr>
                <a:srgbClr val="194F90"/>
              </a:buClr>
              <a:buFontTx/>
              <a:buChar char="■"/>
            </a:pPr>
            <a:r>
              <a:rPr lang="en-US" sz="2200" dirty="0">
                <a:solidFill>
                  <a:schemeClr val="tx1"/>
                </a:solidFill>
              </a:rPr>
              <a:t>We strive to incorporate continuous improvement in the health and safety of our facilities by establishing and monitoring our progress against our EHS and sustainability targets</a:t>
            </a:r>
          </a:p>
          <a:p>
            <a:pPr marL="571500" lvl="1" indent="-571500" algn="l">
              <a:spcBef>
                <a:spcPts val="600"/>
              </a:spcBef>
              <a:spcAft>
                <a:spcPts val="600"/>
              </a:spcAft>
              <a:buClr>
                <a:srgbClr val="194F90"/>
              </a:buClr>
              <a:buFontTx/>
              <a:buChar char="■"/>
            </a:pPr>
            <a:r>
              <a:rPr lang="en-US" sz="2200" dirty="0">
                <a:solidFill>
                  <a:schemeClr val="tx1"/>
                </a:solidFill>
              </a:rPr>
              <a:t>We train and equip our employees to identify and mitigate hazards associated with their job</a:t>
            </a:r>
          </a:p>
          <a:p>
            <a:pPr marL="571500" lvl="1" indent="-571500" algn="l">
              <a:spcBef>
                <a:spcPts val="600"/>
              </a:spcBef>
              <a:spcAft>
                <a:spcPts val="600"/>
              </a:spcAft>
              <a:buClr>
                <a:srgbClr val="194F90"/>
              </a:buClr>
              <a:buFontTx/>
              <a:buChar char="■"/>
            </a:pPr>
            <a:r>
              <a:rPr lang="en-US" sz="2200" dirty="0">
                <a:solidFill>
                  <a:schemeClr val="tx1"/>
                </a:solidFill>
              </a:rPr>
              <a:t>Our management teams oversee the implementation of training programs for operational safety and hazard reduction and regularly communicate EHS results to our employees</a:t>
            </a:r>
          </a:p>
          <a:p>
            <a:pPr marL="571500" indent="-571500" algn="l">
              <a:spcBef>
                <a:spcPts val="1800"/>
              </a:spcBef>
              <a:spcAft>
                <a:spcPts val="1800"/>
              </a:spcAft>
              <a:buClr>
                <a:srgbClr val="194F90"/>
              </a:buClr>
              <a:buFontTx/>
              <a:buChar char="■"/>
            </a:pPr>
            <a:endParaRPr lang="en-US" sz="2200" dirty="0">
              <a:solidFill>
                <a:schemeClr val="tx1"/>
              </a:solidFill>
            </a:endParaRPr>
          </a:p>
          <a:p>
            <a:pPr lvl="1" indent="0" algn="l">
              <a:spcBef>
                <a:spcPts val="1800"/>
              </a:spcBef>
              <a:spcAft>
                <a:spcPts val="1800"/>
              </a:spcAft>
              <a:buClr>
                <a:srgbClr val="194F90"/>
              </a:buClr>
            </a:pPr>
            <a:endParaRPr lang="en-US" sz="2200" dirty="0">
              <a:solidFill>
                <a:schemeClr val="tx1"/>
              </a:solidFill>
            </a:endParaRPr>
          </a:p>
        </p:txBody>
      </p:sp>
      <p:sp>
        <p:nvSpPr>
          <p:cNvPr id="28" name="Text Placeholder 1"/>
          <p:cNvSpPr txBox="1">
            <a:spLocks/>
          </p:cNvSpPr>
          <p:nvPr/>
        </p:nvSpPr>
        <p:spPr>
          <a:xfrm>
            <a:off x="11982712" y="3328583"/>
            <a:ext cx="10991905" cy="895074"/>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hangingPunct="1">
              <a:spcBef>
                <a:spcPts val="2200"/>
              </a:spcBef>
              <a:defRPr sz="3400">
                <a:solidFill>
                  <a:schemeClr val="bg1"/>
                </a:solidFill>
                <a:latin typeface="+mj-lt"/>
                <a:ea typeface="+mj-ea"/>
                <a:cs typeface="+mj-cs"/>
              </a:defRPr>
            </a:lvl1pPr>
            <a:lvl2pPr marL="838200" indent="-558800" algn="l">
              <a:spcBef>
                <a:spcPts val="2200"/>
              </a:spcBef>
              <a:buClr>
                <a:schemeClr val="accent1">
                  <a:hueOff val="-605041"/>
                  <a:satOff val="66999"/>
                  <a:lumOff val="-7058"/>
                </a:schemeClr>
              </a:buClr>
              <a:buSzPct val="100000"/>
              <a:buChar char="•"/>
              <a:defRPr sz="4400">
                <a:solidFill>
                  <a:schemeClr val="accent1"/>
                </a:solidFill>
                <a:latin typeface="+mj-lt"/>
                <a:ea typeface="+mj-ea"/>
                <a:cs typeface="+mj-cs"/>
              </a:defRPr>
            </a:lvl2pPr>
            <a:lvl3pPr marL="1257300" indent="-419100" algn="l">
              <a:spcBef>
                <a:spcPts val="2200"/>
              </a:spcBef>
              <a:buSzPct val="100000"/>
              <a:buChar char="-"/>
              <a:defRPr sz="3800">
                <a:solidFill>
                  <a:schemeClr val="accent1"/>
                </a:solidFill>
                <a:latin typeface="+mj-lt"/>
                <a:ea typeface="+mj-ea"/>
                <a:cs typeface="+mj-cs"/>
              </a:defRPr>
            </a:lvl3pPr>
            <a:lvl4pPr marL="2451100" indent="-800100" algn="l">
              <a:spcBef>
                <a:spcPts val="5200"/>
              </a:spcBef>
              <a:buClr>
                <a:schemeClr val="accent1">
                  <a:hueOff val="-605041"/>
                  <a:satOff val="66999"/>
                  <a:lumOff val="-7058"/>
                </a:schemeClr>
              </a:buClr>
              <a:buSzPct val="171000"/>
              <a:buChar char="•"/>
              <a:defRPr sz="2200">
                <a:solidFill>
                  <a:schemeClr val="accent1"/>
                </a:solidFill>
                <a:latin typeface="+mj-lt"/>
                <a:ea typeface="+mj-ea"/>
                <a:cs typeface="+mj-cs"/>
              </a:defRPr>
            </a:lvl4pPr>
            <a:lvl5pPr marL="2895600" indent="-800100" algn="l">
              <a:spcBef>
                <a:spcPts val="5200"/>
              </a:spcBef>
              <a:buClr>
                <a:schemeClr val="accent1">
                  <a:hueOff val="-605041"/>
                  <a:satOff val="66999"/>
                  <a:lumOff val="-7058"/>
                </a:schemeClr>
              </a:buClr>
              <a:buSzPct val="171000"/>
              <a:buChar char="•"/>
              <a:defRPr>
                <a:solidFill>
                  <a:schemeClr val="accent1"/>
                </a:solidFill>
                <a:latin typeface="+mj-lt"/>
                <a:ea typeface="+mj-ea"/>
                <a:cs typeface="+mj-cs"/>
              </a:defRPr>
            </a:lvl5pPr>
            <a:lvl6pPr indent="2451100" algn="l">
              <a:spcBef>
                <a:spcPts val="2200"/>
              </a:spcBef>
              <a:defRPr sz="4400">
                <a:solidFill>
                  <a:schemeClr val="accent1"/>
                </a:solidFill>
                <a:latin typeface="+mj-lt"/>
                <a:ea typeface="+mj-ea"/>
                <a:cs typeface="+mj-cs"/>
              </a:defRPr>
            </a:lvl6pPr>
            <a:lvl7pPr indent="2806700" algn="l">
              <a:spcBef>
                <a:spcPts val="2200"/>
              </a:spcBef>
              <a:defRPr sz="4400">
                <a:solidFill>
                  <a:schemeClr val="accent1"/>
                </a:solidFill>
                <a:latin typeface="+mj-lt"/>
                <a:ea typeface="+mj-ea"/>
                <a:cs typeface="+mj-cs"/>
              </a:defRPr>
            </a:lvl7pPr>
            <a:lvl8pPr indent="3162300" algn="l">
              <a:spcBef>
                <a:spcPts val="2200"/>
              </a:spcBef>
              <a:defRPr sz="4400">
                <a:solidFill>
                  <a:schemeClr val="accent1"/>
                </a:solidFill>
                <a:latin typeface="+mj-lt"/>
                <a:ea typeface="+mj-ea"/>
                <a:cs typeface="+mj-cs"/>
              </a:defRPr>
            </a:lvl8pPr>
            <a:lvl9pPr indent="3517900" algn="l">
              <a:spcBef>
                <a:spcPts val="2200"/>
              </a:spcBef>
              <a:defRPr sz="4400">
                <a:solidFill>
                  <a:schemeClr val="accent1"/>
                </a:solidFill>
                <a:latin typeface="+mj-lt"/>
                <a:ea typeface="+mj-ea"/>
                <a:cs typeface="+mj-cs"/>
              </a:defRPr>
            </a:lvl9pPr>
          </a:lstStyle>
          <a:p>
            <a:r>
              <a:rPr lang="en-US" dirty="0"/>
              <a:t>Our Commitment to Health and Safety</a:t>
            </a:r>
          </a:p>
        </p:txBody>
      </p:sp>
      <p:sp>
        <p:nvSpPr>
          <p:cNvPr id="14" name="Text Placeholder 1"/>
          <p:cNvSpPr txBox="1">
            <a:spLocks/>
          </p:cNvSpPr>
          <p:nvPr/>
        </p:nvSpPr>
        <p:spPr>
          <a:xfrm>
            <a:off x="11982712" y="7888316"/>
            <a:ext cx="10991905" cy="895074"/>
          </a:xfrm>
          <a:prstGeom prst="rect">
            <a:avLst/>
          </a:prstGeom>
          <a:solidFill>
            <a:srgbClr val="7F7F7F"/>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hangingPunct="1">
              <a:spcBef>
                <a:spcPts val="2200"/>
              </a:spcBef>
              <a:defRPr sz="3400">
                <a:solidFill>
                  <a:schemeClr val="bg1"/>
                </a:solidFill>
                <a:latin typeface="+mj-lt"/>
                <a:ea typeface="+mj-ea"/>
                <a:cs typeface="+mj-cs"/>
              </a:defRPr>
            </a:lvl1pPr>
            <a:lvl2pPr marL="838200" indent="-558800" algn="l">
              <a:spcBef>
                <a:spcPts val="2200"/>
              </a:spcBef>
              <a:buClr>
                <a:schemeClr val="accent1">
                  <a:hueOff val="-605041"/>
                  <a:satOff val="66999"/>
                  <a:lumOff val="-7058"/>
                </a:schemeClr>
              </a:buClr>
              <a:buSzPct val="100000"/>
              <a:buChar char="•"/>
              <a:defRPr sz="4400">
                <a:solidFill>
                  <a:schemeClr val="accent1"/>
                </a:solidFill>
                <a:latin typeface="+mj-lt"/>
                <a:ea typeface="+mj-ea"/>
                <a:cs typeface="+mj-cs"/>
              </a:defRPr>
            </a:lvl2pPr>
            <a:lvl3pPr marL="1257300" indent="-419100" algn="l">
              <a:spcBef>
                <a:spcPts val="2200"/>
              </a:spcBef>
              <a:buSzPct val="100000"/>
              <a:buChar char="-"/>
              <a:defRPr sz="3800">
                <a:solidFill>
                  <a:schemeClr val="accent1"/>
                </a:solidFill>
                <a:latin typeface="+mj-lt"/>
                <a:ea typeface="+mj-ea"/>
                <a:cs typeface="+mj-cs"/>
              </a:defRPr>
            </a:lvl3pPr>
            <a:lvl4pPr marL="2451100" indent="-800100" algn="l">
              <a:spcBef>
                <a:spcPts val="5200"/>
              </a:spcBef>
              <a:buClr>
                <a:schemeClr val="accent1">
                  <a:hueOff val="-605041"/>
                  <a:satOff val="66999"/>
                  <a:lumOff val="-7058"/>
                </a:schemeClr>
              </a:buClr>
              <a:buSzPct val="171000"/>
              <a:buChar char="•"/>
              <a:defRPr sz="2200">
                <a:solidFill>
                  <a:schemeClr val="accent1"/>
                </a:solidFill>
                <a:latin typeface="+mj-lt"/>
                <a:ea typeface="+mj-ea"/>
                <a:cs typeface="+mj-cs"/>
              </a:defRPr>
            </a:lvl4pPr>
            <a:lvl5pPr marL="2895600" indent="-800100" algn="l">
              <a:spcBef>
                <a:spcPts val="5200"/>
              </a:spcBef>
              <a:buClr>
                <a:schemeClr val="accent1">
                  <a:hueOff val="-605041"/>
                  <a:satOff val="66999"/>
                  <a:lumOff val="-7058"/>
                </a:schemeClr>
              </a:buClr>
              <a:buSzPct val="171000"/>
              <a:buChar char="•"/>
              <a:defRPr>
                <a:solidFill>
                  <a:schemeClr val="accent1"/>
                </a:solidFill>
                <a:latin typeface="+mj-lt"/>
                <a:ea typeface="+mj-ea"/>
                <a:cs typeface="+mj-cs"/>
              </a:defRPr>
            </a:lvl5pPr>
            <a:lvl6pPr indent="2451100" algn="l">
              <a:spcBef>
                <a:spcPts val="2200"/>
              </a:spcBef>
              <a:defRPr sz="4400">
                <a:solidFill>
                  <a:schemeClr val="accent1"/>
                </a:solidFill>
                <a:latin typeface="+mj-lt"/>
                <a:ea typeface="+mj-ea"/>
                <a:cs typeface="+mj-cs"/>
              </a:defRPr>
            </a:lvl6pPr>
            <a:lvl7pPr indent="2806700" algn="l">
              <a:spcBef>
                <a:spcPts val="2200"/>
              </a:spcBef>
              <a:defRPr sz="4400">
                <a:solidFill>
                  <a:schemeClr val="accent1"/>
                </a:solidFill>
                <a:latin typeface="+mj-lt"/>
                <a:ea typeface="+mj-ea"/>
                <a:cs typeface="+mj-cs"/>
              </a:defRPr>
            </a:lvl7pPr>
            <a:lvl8pPr indent="3162300" algn="l">
              <a:spcBef>
                <a:spcPts val="2200"/>
              </a:spcBef>
              <a:defRPr sz="4400">
                <a:solidFill>
                  <a:schemeClr val="accent1"/>
                </a:solidFill>
                <a:latin typeface="+mj-lt"/>
                <a:ea typeface="+mj-ea"/>
                <a:cs typeface="+mj-cs"/>
              </a:defRPr>
            </a:lvl8pPr>
            <a:lvl9pPr indent="3517900" algn="l">
              <a:spcBef>
                <a:spcPts val="2200"/>
              </a:spcBef>
              <a:defRPr sz="4400">
                <a:solidFill>
                  <a:schemeClr val="accent1"/>
                </a:solidFill>
                <a:latin typeface="+mj-lt"/>
                <a:ea typeface="+mj-ea"/>
                <a:cs typeface="+mj-cs"/>
              </a:defRPr>
            </a:lvl9pPr>
          </a:lstStyle>
          <a:p>
            <a:r>
              <a:rPr lang="en-US" dirty="0"/>
              <a:t>Our Commitment to Diversity and Inclusion</a:t>
            </a:r>
          </a:p>
        </p:txBody>
      </p:sp>
      <p:sp>
        <p:nvSpPr>
          <p:cNvPr id="15" name="TextBox 14"/>
          <p:cNvSpPr txBox="1"/>
          <p:nvPr/>
        </p:nvSpPr>
        <p:spPr>
          <a:xfrm>
            <a:off x="11982712" y="8928362"/>
            <a:ext cx="10991905" cy="3118967"/>
          </a:xfrm>
          <a:prstGeom prst="rect">
            <a:avLst/>
          </a:prstGeom>
          <a:ln w="28575">
            <a:noFill/>
            <a:prstDash val="solid"/>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600"/>
              </a:spcBef>
              <a:spcAft>
                <a:spcPts val="600"/>
              </a:spcAft>
              <a:buClr>
                <a:srgbClr val="194F90"/>
              </a:buClr>
              <a:buFontTx/>
              <a:buChar char="■"/>
            </a:pPr>
            <a:r>
              <a:rPr lang="en-US" sz="2200" dirty="0">
                <a:solidFill>
                  <a:schemeClr val="tx1"/>
                </a:solidFill>
              </a:rPr>
              <a:t>More than 51% of our employees are diverse, as reported to the Equal Employment Opportunity Commission on an annual basis</a:t>
            </a:r>
          </a:p>
          <a:p>
            <a:pPr marL="571500" indent="-571500" algn="l">
              <a:spcBef>
                <a:spcPts val="600"/>
              </a:spcBef>
              <a:spcAft>
                <a:spcPts val="600"/>
              </a:spcAft>
              <a:buClr>
                <a:srgbClr val="194F90"/>
              </a:buClr>
              <a:buFontTx/>
              <a:buChar char="■"/>
            </a:pPr>
            <a:r>
              <a:rPr lang="en-US" sz="2200" dirty="0">
                <a:solidFill>
                  <a:schemeClr val="tx1"/>
                </a:solidFill>
              </a:rPr>
              <a:t>We embrace the diversity of our employees, customers, vendors, suppliers, stakeholders and consumers, including their unique backgrounds, experiences, creative solutions, skills and talents</a:t>
            </a:r>
          </a:p>
          <a:p>
            <a:pPr marL="571500" indent="-571500" algn="l">
              <a:spcBef>
                <a:spcPts val="600"/>
              </a:spcBef>
              <a:spcAft>
                <a:spcPts val="600"/>
              </a:spcAft>
              <a:buClr>
                <a:srgbClr val="194F90"/>
              </a:buClr>
              <a:buFontTx/>
              <a:buChar char="■"/>
            </a:pPr>
            <a:r>
              <a:rPr lang="en-US" sz="2200" dirty="0">
                <a:solidFill>
                  <a:schemeClr val="tx1"/>
                </a:solidFill>
              </a:rPr>
              <a:t>We seek to continuously improve our hiring, development, advancement and retention of a diverse talent pool and increase our overall diversity representation</a:t>
            </a:r>
          </a:p>
        </p:txBody>
      </p:sp>
      <p:sp>
        <p:nvSpPr>
          <p:cNvPr id="5" name="_Page_Number">
            <a:extLst>
              <a:ext uri="{FF2B5EF4-FFF2-40B4-BE49-F238E27FC236}">
                <a16:creationId xmlns:a16="http://schemas.microsoft.com/office/drawing/2014/main" id="{3AE14774-EDE2-42AE-B8AE-BD385BDA4ADA}"/>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21</a:t>
            </a:r>
          </a:p>
        </p:txBody>
      </p:sp>
      <p:pic>
        <p:nvPicPr>
          <p:cNvPr id="6" name="Picture 5" descr="A blue circle with white text&#10;&#10;Description automatically generated with low confidence">
            <a:extLst>
              <a:ext uri="{FF2B5EF4-FFF2-40B4-BE49-F238E27FC236}">
                <a16:creationId xmlns:a16="http://schemas.microsoft.com/office/drawing/2014/main" id="{9BB72073-D7A6-8E9B-414F-38F848AA25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2225" y="11833491"/>
            <a:ext cx="1414605" cy="1416947"/>
          </a:xfrm>
          <a:prstGeom prst="rect">
            <a:avLst/>
          </a:prstGeom>
        </p:spPr>
      </p:pic>
    </p:spTree>
    <p:extLst>
      <p:ext uri="{BB962C8B-B14F-4D97-AF65-F5344CB8AC3E}">
        <p14:creationId xmlns:p14="http://schemas.microsoft.com/office/powerpoint/2010/main" val="14576740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Executive Compensation Philosophy and Design</a:t>
            </a:r>
          </a:p>
        </p:txBody>
      </p:sp>
      <p:cxnSp>
        <p:nvCxnSpPr>
          <p:cNvPr id="35" name="Straight Connector 34"/>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3" name="Title 1"/>
          <p:cNvSpPr txBox="1">
            <a:spLocks/>
          </p:cNvSpPr>
          <p:nvPr/>
        </p:nvSpPr>
        <p:spPr>
          <a:xfrm>
            <a:off x="831794" y="2510705"/>
            <a:ext cx="22142823" cy="718878"/>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3600" dirty="0">
                <a:solidFill>
                  <a:schemeClr val="tx2"/>
                </a:solidFill>
              </a:rPr>
              <a:t>Compensation Aligned with Value Creation</a:t>
            </a:r>
          </a:p>
        </p:txBody>
      </p:sp>
      <p:sp>
        <p:nvSpPr>
          <p:cNvPr id="24" name="Text Placeholder 1"/>
          <p:cNvSpPr txBox="1">
            <a:spLocks/>
          </p:cNvSpPr>
          <p:nvPr/>
        </p:nvSpPr>
        <p:spPr>
          <a:xfrm>
            <a:off x="12300210" y="3151054"/>
            <a:ext cx="10674407" cy="640080"/>
          </a:xfrm>
          <a:prstGeom prst="rect">
            <a:avLst/>
          </a:prstGeom>
          <a:solidFill>
            <a:srgbClr val="194F9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hangingPunct="1">
              <a:spcBef>
                <a:spcPts val="2200"/>
              </a:spcBef>
              <a:defRPr sz="3400">
                <a:solidFill>
                  <a:schemeClr val="bg1"/>
                </a:solidFill>
                <a:latin typeface="+mj-lt"/>
                <a:ea typeface="+mj-ea"/>
                <a:cs typeface="+mj-cs"/>
              </a:defRPr>
            </a:lvl1pPr>
            <a:lvl2pPr marL="838200" indent="-558800" algn="l">
              <a:spcBef>
                <a:spcPts val="2200"/>
              </a:spcBef>
              <a:buClr>
                <a:schemeClr val="accent1">
                  <a:hueOff val="-605041"/>
                  <a:satOff val="66999"/>
                  <a:lumOff val="-7058"/>
                </a:schemeClr>
              </a:buClr>
              <a:buSzPct val="100000"/>
              <a:buChar char="•"/>
              <a:defRPr sz="4400">
                <a:solidFill>
                  <a:schemeClr val="accent1"/>
                </a:solidFill>
                <a:latin typeface="+mj-lt"/>
                <a:ea typeface="+mj-ea"/>
                <a:cs typeface="+mj-cs"/>
              </a:defRPr>
            </a:lvl2pPr>
            <a:lvl3pPr marL="1257300" indent="-419100" algn="l">
              <a:spcBef>
                <a:spcPts val="2200"/>
              </a:spcBef>
              <a:buSzPct val="100000"/>
              <a:buChar char="-"/>
              <a:defRPr sz="3800">
                <a:solidFill>
                  <a:schemeClr val="accent1"/>
                </a:solidFill>
                <a:latin typeface="+mj-lt"/>
                <a:ea typeface="+mj-ea"/>
                <a:cs typeface="+mj-cs"/>
              </a:defRPr>
            </a:lvl3pPr>
            <a:lvl4pPr marL="2451100" indent="-800100" algn="l">
              <a:spcBef>
                <a:spcPts val="5200"/>
              </a:spcBef>
              <a:buClr>
                <a:schemeClr val="accent1">
                  <a:hueOff val="-605041"/>
                  <a:satOff val="66999"/>
                  <a:lumOff val="-7058"/>
                </a:schemeClr>
              </a:buClr>
              <a:buSzPct val="171000"/>
              <a:buChar char="•"/>
              <a:defRPr sz="2200">
                <a:solidFill>
                  <a:schemeClr val="accent1"/>
                </a:solidFill>
                <a:latin typeface="+mj-lt"/>
                <a:ea typeface="+mj-ea"/>
                <a:cs typeface="+mj-cs"/>
              </a:defRPr>
            </a:lvl4pPr>
            <a:lvl5pPr marL="2895600" indent="-800100" algn="l">
              <a:spcBef>
                <a:spcPts val="5200"/>
              </a:spcBef>
              <a:buClr>
                <a:schemeClr val="accent1">
                  <a:hueOff val="-605041"/>
                  <a:satOff val="66999"/>
                  <a:lumOff val="-7058"/>
                </a:schemeClr>
              </a:buClr>
              <a:buSzPct val="171000"/>
              <a:buChar char="•"/>
              <a:defRPr>
                <a:solidFill>
                  <a:schemeClr val="accent1"/>
                </a:solidFill>
                <a:latin typeface="+mj-lt"/>
                <a:ea typeface="+mj-ea"/>
                <a:cs typeface="+mj-cs"/>
              </a:defRPr>
            </a:lvl5pPr>
            <a:lvl6pPr indent="2451100" algn="l">
              <a:spcBef>
                <a:spcPts val="2200"/>
              </a:spcBef>
              <a:defRPr sz="4400">
                <a:solidFill>
                  <a:schemeClr val="accent1"/>
                </a:solidFill>
                <a:latin typeface="+mj-lt"/>
                <a:ea typeface="+mj-ea"/>
                <a:cs typeface="+mj-cs"/>
              </a:defRPr>
            </a:lvl6pPr>
            <a:lvl7pPr indent="2806700" algn="l">
              <a:spcBef>
                <a:spcPts val="2200"/>
              </a:spcBef>
              <a:defRPr sz="4400">
                <a:solidFill>
                  <a:schemeClr val="accent1"/>
                </a:solidFill>
                <a:latin typeface="+mj-lt"/>
                <a:ea typeface="+mj-ea"/>
                <a:cs typeface="+mj-cs"/>
              </a:defRPr>
            </a:lvl7pPr>
            <a:lvl8pPr indent="3162300" algn="l">
              <a:spcBef>
                <a:spcPts val="2200"/>
              </a:spcBef>
              <a:defRPr sz="4400">
                <a:solidFill>
                  <a:schemeClr val="accent1"/>
                </a:solidFill>
                <a:latin typeface="+mj-lt"/>
                <a:ea typeface="+mj-ea"/>
                <a:cs typeface="+mj-cs"/>
              </a:defRPr>
            </a:lvl8pPr>
            <a:lvl9pPr indent="3517900" algn="l">
              <a:spcBef>
                <a:spcPts val="2200"/>
              </a:spcBef>
              <a:defRPr sz="4400">
                <a:solidFill>
                  <a:schemeClr val="accent1"/>
                </a:solidFill>
                <a:latin typeface="+mj-lt"/>
                <a:ea typeface="+mj-ea"/>
                <a:cs typeface="+mj-cs"/>
              </a:defRPr>
            </a:lvl9pPr>
          </a:lstStyle>
          <a:p>
            <a:r>
              <a:rPr lang="en-US" dirty="0"/>
              <a:t>FY2023 Target Pay Mix</a:t>
            </a:r>
          </a:p>
        </p:txBody>
      </p:sp>
      <p:sp>
        <p:nvSpPr>
          <p:cNvPr id="26" name="Text Placeholder 1"/>
          <p:cNvSpPr txBox="1">
            <a:spLocks/>
          </p:cNvSpPr>
          <p:nvPr/>
        </p:nvSpPr>
        <p:spPr>
          <a:xfrm>
            <a:off x="792600" y="3151054"/>
            <a:ext cx="10674407" cy="640080"/>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hangingPunct="1">
              <a:spcBef>
                <a:spcPts val="2200"/>
              </a:spcBef>
              <a:defRPr sz="3400">
                <a:solidFill>
                  <a:schemeClr val="bg1"/>
                </a:solidFill>
                <a:latin typeface="+mj-lt"/>
                <a:ea typeface="+mj-ea"/>
                <a:cs typeface="+mj-cs"/>
              </a:defRPr>
            </a:lvl1pPr>
            <a:lvl2pPr marL="838200" indent="-558800" algn="l">
              <a:spcBef>
                <a:spcPts val="2200"/>
              </a:spcBef>
              <a:buClr>
                <a:schemeClr val="accent1">
                  <a:hueOff val="-605041"/>
                  <a:satOff val="66999"/>
                  <a:lumOff val="-7058"/>
                </a:schemeClr>
              </a:buClr>
              <a:buSzPct val="100000"/>
              <a:buChar char="•"/>
              <a:defRPr sz="4400">
                <a:solidFill>
                  <a:schemeClr val="accent1"/>
                </a:solidFill>
                <a:latin typeface="+mj-lt"/>
                <a:ea typeface="+mj-ea"/>
                <a:cs typeface="+mj-cs"/>
              </a:defRPr>
            </a:lvl2pPr>
            <a:lvl3pPr marL="1257300" indent="-419100" algn="l">
              <a:spcBef>
                <a:spcPts val="2200"/>
              </a:spcBef>
              <a:buSzPct val="100000"/>
              <a:buChar char="-"/>
              <a:defRPr sz="3800">
                <a:solidFill>
                  <a:schemeClr val="accent1"/>
                </a:solidFill>
                <a:latin typeface="+mj-lt"/>
                <a:ea typeface="+mj-ea"/>
                <a:cs typeface="+mj-cs"/>
              </a:defRPr>
            </a:lvl3pPr>
            <a:lvl4pPr marL="2451100" indent="-800100" algn="l">
              <a:spcBef>
                <a:spcPts val="5200"/>
              </a:spcBef>
              <a:buClr>
                <a:schemeClr val="accent1">
                  <a:hueOff val="-605041"/>
                  <a:satOff val="66999"/>
                  <a:lumOff val="-7058"/>
                </a:schemeClr>
              </a:buClr>
              <a:buSzPct val="171000"/>
              <a:buChar char="•"/>
              <a:defRPr sz="2200">
                <a:solidFill>
                  <a:schemeClr val="accent1"/>
                </a:solidFill>
                <a:latin typeface="+mj-lt"/>
                <a:ea typeface="+mj-ea"/>
                <a:cs typeface="+mj-cs"/>
              </a:defRPr>
            </a:lvl4pPr>
            <a:lvl5pPr marL="2895600" indent="-800100" algn="l">
              <a:spcBef>
                <a:spcPts val="5200"/>
              </a:spcBef>
              <a:buClr>
                <a:schemeClr val="accent1">
                  <a:hueOff val="-605041"/>
                  <a:satOff val="66999"/>
                  <a:lumOff val="-7058"/>
                </a:schemeClr>
              </a:buClr>
              <a:buSzPct val="171000"/>
              <a:buChar char="•"/>
              <a:defRPr>
                <a:solidFill>
                  <a:schemeClr val="accent1"/>
                </a:solidFill>
                <a:latin typeface="+mj-lt"/>
                <a:ea typeface="+mj-ea"/>
                <a:cs typeface="+mj-cs"/>
              </a:defRPr>
            </a:lvl5pPr>
            <a:lvl6pPr indent="2451100" algn="l">
              <a:spcBef>
                <a:spcPts val="2200"/>
              </a:spcBef>
              <a:defRPr sz="4400">
                <a:solidFill>
                  <a:schemeClr val="accent1"/>
                </a:solidFill>
                <a:latin typeface="+mj-lt"/>
                <a:ea typeface="+mj-ea"/>
                <a:cs typeface="+mj-cs"/>
              </a:defRPr>
            </a:lvl6pPr>
            <a:lvl7pPr indent="2806700" algn="l">
              <a:spcBef>
                <a:spcPts val="2200"/>
              </a:spcBef>
              <a:defRPr sz="4400">
                <a:solidFill>
                  <a:schemeClr val="accent1"/>
                </a:solidFill>
                <a:latin typeface="+mj-lt"/>
                <a:ea typeface="+mj-ea"/>
                <a:cs typeface="+mj-cs"/>
              </a:defRPr>
            </a:lvl7pPr>
            <a:lvl8pPr indent="3162300" algn="l">
              <a:spcBef>
                <a:spcPts val="2200"/>
              </a:spcBef>
              <a:defRPr sz="4400">
                <a:solidFill>
                  <a:schemeClr val="accent1"/>
                </a:solidFill>
                <a:latin typeface="+mj-lt"/>
                <a:ea typeface="+mj-ea"/>
                <a:cs typeface="+mj-cs"/>
              </a:defRPr>
            </a:lvl8pPr>
            <a:lvl9pPr indent="3517900" algn="l">
              <a:spcBef>
                <a:spcPts val="2200"/>
              </a:spcBef>
              <a:defRPr sz="4400">
                <a:solidFill>
                  <a:schemeClr val="accent1"/>
                </a:solidFill>
                <a:latin typeface="+mj-lt"/>
                <a:ea typeface="+mj-ea"/>
                <a:cs typeface="+mj-cs"/>
              </a:defRPr>
            </a:lvl9pPr>
          </a:lstStyle>
          <a:p>
            <a:r>
              <a:rPr lang="en-US" dirty="0"/>
              <a:t>FY2023 Incentives Aligned with Strategic Plan</a:t>
            </a:r>
          </a:p>
        </p:txBody>
      </p:sp>
      <p:sp>
        <p:nvSpPr>
          <p:cNvPr id="38" name="TextBox 37"/>
          <p:cNvSpPr txBox="1"/>
          <p:nvPr/>
        </p:nvSpPr>
        <p:spPr>
          <a:xfrm>
            <a:off x="831792" y="13017390"/>
            <a:ext cx="1067440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indent="-342900" algn="l">
              <a:buFontTx/>
              <a:buAutoNum type="arabicPeriod"/>
            </a:pPr>
            <a:r>
              <a:rPr lang="en-US" sz="1200" dirty="0"/>
              <a:t>Adjusted EPS is a non-GAAP number and the FY2023 adjustments are specifically set forth and described in Appendix B, page B-1 of the FY2023 Proxy Statement that was filed with the SEC on May 30, 2023 and is also available on AZZ’s website at </a:t>
            </a:r>
            <a:r>
              <a:rPr lang="en-US" sz="1200" dirty="0">
                <a:hlinkClick r:id="rId2"/>
              </a:rPr>
              <a:t>www.azz.com/financial-information/2023</a:t>
            </a:r>
            <a:r>
              <a:rPr lang="en-US" sz="1200" dirty="0"/>
              <a:t> Proxy Statement.</a:t>
            </a:r>
          </a:p>
        </p:txBody>
      </p:sp>
      <p:sp>
        <p:nvSpPr>
          <p:cNvPr id="39" name="Text Placeholder 1"/>
          <p:cNvSpPr txBox="1">
            <a:spLocks/>
          </p:cNvSpPr>
          <p:nvPr/>
        </p:nvSpPr>
        <p:spPr>
          <a:xfrm>
            <a:off x="792600" y="4272813"/>
            <a:ext cx="2903911" cy="1938528"/>
          </a:xfrm>
          <a:prstGeom prst="rect">
            <a:avLst/>
          </a:prstGeom>
          <a:solidFill>
            <a:schemeClr val="accent3">
              <a:lumMod val="60000"/>
              <a:lumOff val="40000"/>
            </a:schemeClr>
          </a:solidFill>
          <a:ln w="12700" cap="flat">
            <a:noFill/>
            <a:miter lim="400000"/>
          </a:ln>
          <a:effectLst/>
          <a:sp3d/>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r>
              <a:rPr lang="en-US" sz="3400" dirty="0"/>
              <a:t>Profitability</a:t>
            </a:r>
          </a:p>
        </p:txBody>
      </p:sp>
      <p:sp>
        <p:nvSpPr>
          <p:cNvPr id="40" name="Text Placeholder 1"/>
          <p:cNvSpPr txBox="1">
            <a:spLocks/>
          </p:cNvSpPr>
          <p:nvPr/>
        </p:nvSpPr>
        <p:spPr>
          <a:xfrm>
            <a:off x="792600" y="7262883"/>
            <a:ext cx="2903911" cy="1938528"/>
          </a:xfrm>
          <a:prstGeom prst="rect">
            <a:avLst/>
          </a:prstGeom>
          <a:solidFill>
            <a:schemeClr val="tx1">
              <a:lumMod val="50000"/>
              <a:lumOff val="50000"/>
            </a:schemeClr>
          </a:solidFill>
          <a:ln w="12700" cap="flat">
            <a:noFill/>
            <a:miter lim="400000"/>
          </a:ln>
          <a:effectLst/>
          <a:sp3d/>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r>
              <a:rPr lang="en-US" sz="3400" dirty="0"/>
              <a:t>Qualitative Contribution</a:t>
            </a:r>
          </a:p>
        </p:txBody>
      </p:sp>
      <p:cxnSp>
        <p:nvCxnSpPr>
          <p:cNvPr id="41" name="Straight Connector 40"/>
          <p:cNvCxnSpPr/>
          <p:nvPr/>
        </p:nvCxnSpPr>
        <p:spPr>
          <a:xfrm>
            <a:off x="725977" y="6737112"/>
            <a:ext cx="10671048" cy="0"/>
          </a:xfrm>
          <a:prstGeom prst="line">
            <a:avLst/>
          </a:prstGeom>
          <a:noFill/>
          <a:ln w="38100" cap="flat">
            <a:solidFill>
              <a:schemeClr val="accent2">
                <a:alpha val="75000"/>
              </a:schemeClr>
            </a:solidFill>
            <a:prstDash val="dash"/>
            <a:miter lim="400000"/>
          </a:ln>
          <a:effectLst/>
          <a:sp3d/>
        </p:spPr>
        <p:style>
          <a:lnRef idx="0">
            <a:scrgbClr r="0" g="0" b="0"/>
          </a:lnRef>
          <a:fillRef idx="0">
            <a:scrgbClr r="0" g="0" b="0"/>
          </a:fillRef>
          <a:effectRef idx="0">
            <a:scrgbClr r="0" g="0" b="0"/>
          </a:effectRef>
          <a:fontRef idx="none"/>
        </p:style>
      </p:cxnSp>
      <p:sp>
        <p:nvSpPr>
          <p:cNvPr id="42" name="Text Placeholder 1"/>
          <p:cNvSpPr txBox="1">
            <a:spLocks/>
          </p:cNvSpPr>
          <p:nvPr/>
        </p:nvSpPr>
        <p:spPr>
          <a:xfrm>
            <a:off x="792600" y="10252953"/>
            <a:ext cx="2903911" cy="1937991"/>
          </a:xfrm>
          <a:prstGeom prst="rect">
            <a:avLst/>
          </a:prstGeom>
          <a:solidFill>
            <a:srgbClr val="C0C0C0"/>
          </a:solidFill>
          <a:ln w="12700" cap="flat">
            <a:noFill/>
            <a:miter lim="400000"/>
          </a:ln>
          <a:effectLst/>
          <a:sp3d/>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r>
              <a:rPr lang="en-US" sz="3400" dirty="0"/>
              <a:t>Shareholder Value Creation</a:t>
            </a:r>
          </a:p>
        </p:txBody>
      </p:sp>
      <p:cxnSp>
        <p:nvCxnSpPr>
          <p:cNvPr id="43" name="Straight Connector 42"/>
          <p:cNvCxnSpPr/>
          <p:nvPr/>
        </p:nvCxnSpPr>
        <p:spPr>
          <a:xfrm>
            <a:off x="792600" y="9727182"/>
            <a:ext cx="10671048" cy="0"/>
          </a:xfrm>
          <a:prstGeom prst="line">
            <a:avLst/>
          </a:prstGeom>
          <a:noFill/>
          <a:ln w="38100" cap="flat">
            <a:solidFill>
              <a:schemeClr val="accent2">
                <a:alpha val="75000"/>
              </a:schemeClr>
            </a:solidFill>
            <a:prstDash val="dash"/>
            <a:miter lim="400000"/>
          </a:ln>
          <a:effectLst/>
          <a:sp3d/>
        </p:spPr>
        <p:style>
          <a:lnRef idx="0">
            <a:scrgbClr r="0" g="0" b="0"/>
          </a:lnRef>
          <a:fillRef idx="0">
            <a:scrgbClr r="0" g="0" b="0"/>
          </a:fillRef>
          <a:effectRef idx="0">
            <a:scrgbClr r="0" g="0" b="0"/>
          </a:effectRef>
          <a:fontRef idx="none"/>
        </p:style>
      </p:cxnSp>
      <p:sp>
        <p:nvSpPr>
          <p:cNvPr id="44" name="Text Placeholder 1"/>
          <p:cNvSpPr txBox="1">
            <a:spLocks/>
          </p:cNvSpPr>
          <p:nvPr/>
        </p:nvSpPr>
        <p:spPr>
          <a:xfrm>
            <a:off x="3792523" y="4452723"/>
            <a:ext cx="7713677" cy="1578709"/>
          </a:xfrm>
          <a:prstGeom prst="rect">
            <a:avLst/>
          </a:prstGeom>
          <a:noFill/>
          <a:ln w="12700" cap="flat">
            <a:noFill/>
            <a:miter lim="400000"/>
          </a:ln>
          <a:effectLst/>
          <a:sp3d/>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pPr marL="457200" indent="-457200" algn="l">
              <a:buFont typeface="Arial" panose="020B0604020202020204" pitchFamily="34" charset="0"/>
              <a:buChar char="•"/>
            </a:pPr>
            <a:r>
              <a:rPr lang="en-US" sz="2600" dirty="0">
                <a:solidFill>
                  <a:schemeClr val="tx1"/>
                </a:solidFill>
              </a:rPr>
              <a:t>75% of our CEO’s annual incentive cash award for FY2023 was based on performance against target Adjusted EPS</a:t>
            </a:r>
            <a:r>
              <a:rPr lang="en-US" sz="2600" baseline="30000" dirty="0">
                <a:solidFill>
                  <a:schemeClr val="tx1"/>
                </a:solidFill>
              </a:rPr>
              <a:t>(1)</a:t>
            </a:r>
          </a:p>
        </p:txBody>
      </p:sp>
      <p:sp>
        <p:nvSpPr>
          <p:cNvPr id="45" name="Text Placeholder 1"/>
          <p:cNvSpPr txBox="1">
            <a:spLocks/>
          </p:cNvSpPr>
          <p:nvPr/>
        </p:nvSpPr>
        <p:spPr>
          <a:xfrm>
            <a:off x="3792523" y="7262883"/>
            <a:ext cx="7671125" cy="1938528"/>
          </a:xfrm>
          <a:prstGeom prst="rect">
            <a:avLst/>
          </a:prstGeom>
          <a:noFill/>
          <a:ln w="12700" cap="flat">
            <a:noFill/>
            <a:miter lim="400000"/>
          </a:ln>
          <a:effectLst/>
          <a:sp3d/>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pPr marL="457200" indent="-457200" algn="l">
              <a:buFont typeface="Arial" panose="020B0604020202020204" pitchFamily="34" charset="0"/>
              <a:buChar char="•"/>
            </a:pPr>
            <a:r>
              <a:rPr lang="en-US" sz="2600" dirty="0">
                <a:solidFill>
                  <a:schemeClr val="tx1"/>
                </a:solidFill>
              </a:rPr>
              <a:t>25% of our CEO’s annual incentive cash award was based on the collective performance of the entire leadership team to achieve AZZ’s FY2023 financial targets and maintain its leading market position and value creation for its shareholders.</a:t>
            </a:r>
            <a:endParaRPr lang="en-US" sz="2600" baseline="30000" dirty="0">
              <a:solidFill>
                <a:schemeClr val="tx1"/>
              </a:solidFill>
            </a:endParaRPr>
          </a:p>
        </p:txBody>
      </p:sp>
      <p:sp>
        <p:nvSpPr>
          <p:cNvPr id="46" name="Text Placeholder 1"/>
          <p:cNvSpPr txBox="1">
            <a:spLocks/>
          </p:cNvSpPr>
          <p:nvPr/>
        </p:nvSpPr>
        <p:spPr>
          <a:xfrm>
            <a:off x="3792523" y="10432594"/>
            <a:ext cx="7713677" cy="1578709"/>
          </a:xfrm>
          <a:prstGeom prst="rect">
            <a:avLst/>
          </a:prstGeom>
          <a:noFill/>
          <a:ln w="12700" cap="flat">
            <a:noFill/>
            <a:miter lim="400000"/>
          </a:ln>
          <a:effectLst/>
          <a:sp3d/>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584200">
              <a:defRPr sz="3600">
                <a:solidFill>
                  <a:srgbClr val="FFFFFF"/>
                </a:solidFill>
              </a:defRPr>
            </a:lvl1pPr>
          </a:lstStyle>
          <a:p>
            <a:pPr marL="457200" indent="-457200" algn="l">
              <a:spcBef>
                <a:spcPts val="600"/>
              </a:spcBef>
              <a:spcAft>
                <a:spcPts val="600"/>
              </a:spcAft>
              <a:buFont typeface="Arial" panose="020B0604020202020204" pitchFamily="34" charset="0"/>
              <a:buChar char="•"/>
            </a:pPr>
            <a:r>
              <a:rPr lang="en-US" sz="2600" dirty="0">
                <a:solidFill>
                  <a:schemeClr val="tx1"/>
                </a:solidFill>
              </a:rPr>
              <a:t>PSUs (50%) based on relative TSR at the end of a three-year performance cycle relative to our industry peer group </a:t>
            </a:r>
          </a:p>
          <a:p>
            <a:pPr marL="457200" indent="-457200" algn="l">
              <a:spcBef>
                <a:spcPts val="600"/>
              </a:spcBef>
              <a:spcAft>
                <a:spcPts val="600"/>
              </a:spcAft>
              <a:buFont typeface="Arial" panose="020B0604020202020204" pitchFamily="34" charset="0"/>
              <a:buChar char="•"/>
            </a:pPr>
            <a:r>
              <a:rPr lang="en-US" sz="2600" dirty="0">
                <a:solidFill>
                  <a:schemeClr val="tx1"/>
                </a:solidFill>
              </a:rPr>
              <a:t>RSU’s (50%) have a prorated 3-year vesting period</a:t>
            </a:r>
            <a:endParaRPr lang="en-US" sz="2600" baseline="30000" dirty="0">
              <a:solidFill>
                <a:schemeClr val="tx1"/>
              </a:solidFill>
            </a:endParaRPr>
          </a:p>
        </p:txBody>
      </p:sp>
      <p:sp>
        <p:nvSpPr>
          <p:cNvPr id="5" name="_Page_Number">
            <a:extLst>
              <a:ext uri="{FF2B5EF4-FFF2-40B4-BE49-F238E27FC236}">
                <a16:creationId xmlns:a16="http://schemas.microsoft.com/office/drawing/2014/main" id="{5FFBD542-8980-4265-84A1-05A0FF7487F0}"/>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22</a:t>
            </a:r>
          </a:p>
        </p:txBody>
      </p:sp>
      <p:pic>
        <p:nvPicPr>
          <p:cNvPr id="3" name="Picture 2">
            <a:extLst>
              <a:ext uri="{FF2B5EF4-FFF2-40B4-BE49-F238E27FC236}">
                <a16:creationId xmlns:a16="http://schemas.microsoft.com/office/drawing/2014/main" id="{4E37B263-41B4-FCA7-B308-74F1A0BC127B}"/>
              </a:ext>
            </a:extLst>
          </p:cNvPr>
          <p:cNvPicPr>
            <a:picLocks noChangeAspect="1"/>
          </p:cNvPicPr>
          <p:nvPr/>
        </p:nvPicPr>
        <p:blipFill>
          <a:blip r:embed="rId3"/>
          <a:stretch>
            <a:fillRect/>
          </a:stretch>
        </p:blipFill>
        <p:spPr>
          <a:xfrm>
            <a:off x="15473043" y="4075594"/>
            <a:ext cx="4436314" cy="4389120"/>
          </a:xfrm>
          <a:prstGeom prst="rect">
            <a:avLst/>
          </a:prstGeom>
          <a:ln w="57150">
            <a:solidFill>
              <a:schemeClr val="bg1">
                <a:lumMod val="75000"/>
              </a:schemeClr>
            </a:solidFill>
          </a:ln>
        </p:spPr>
      </p:pic>
      <p:pic>
        <p:nvPicPr>
          <p:cNvPr id="6" name="Picture 5">
            <a:extLst>
              <a:ext uri="{FF2B5EF4-FFF2-40B4-BE49-F238E27FC236}">
                <a16:creationId xmlns:a16="http://schemas.microsoft.com/office/drawing/2014/main" id="{3F327F45-3114-4AA7-B4FF-E18BD85123A4}"/>
              </a:ext>
            </a:extLst>
          </p:cNvPr>
          <p:cNvPicPr>
            <a:picLocks noChangeAspect="1"/>
          </p:cNvPicPr>
          <p:nvPr/>
        </p:nvPicPr>
        <p:blipFill>
          <a:blip r:embed="rId4"/>
          <a:stretch>
            <a:fillRect/>
          </a:stretch>
        </p:blipFill>
        <p:spPr>
          <a:xfrm>
            <a:off x="15473043" y="8785738"/>
            <a:ext cx="4447762" cy="4389120"/>
          </a:xfrm>
          <a:prstGeom prst="rect">
            <a:avLst/>
          </a:prstGeom>
          <a:ln w="57150">
            <a:solidFill>
              <a:schemeClr val="bg1">
                <a:lumMod val="75000"/>
              </a:schemeClr>
            </a:solidFill>
          </a:ln>
        </p:spPr>
      </p:pic>
    </p:spTree>
    <p:extLst>
      <p:ext uri="{BB962C8B-B14F-4D97-AF65-F5344CB8AC3E}">
        <p14:creationId xmlns:p14="http://schemas.microsoft.com/office/powerpoint/2010/main" val="288696460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car&#10;&#10;Description automatically generated">
            <a:extLst>
              <a:ext uri="{FF2B5EF4-FFF2-40B4-BE49-F238E27FC236}">
                <a16:creationId xmlns:a16="http://schemas.microsoft.com/office/drawing/2014/main" id="{582C99E4-81CE-4C52-9290-FCEDFA9BC25D}"/>
              </a:ext>
            </a:extLst>
          </p:cNvPr>
          <p:cNvPicPr>
            <a:picLocks noChangeAspect="1"/>
          </p:cNvPicPr>
          <p:nvPr/>
        </p:nvPicPr>
        <p:blipFill rotWithShape="1">
          <a:blip r:embed="rId2">
            <a:extLst>
              <a:ext uri="{28A0092B-C50C-407E-A947-70E740481C1C}">
                <a14:useLocalDpi xmlns:a14="http://schemas.microsoft.com/office/drawing/2010/main" val="0"/>
              </a:ext>
            </a:extLst>
          </a:blip>
          <a:srcRect t="32210" b="43013"/>
          <a:stretch/>
        </p:blipFill>
        <p:spPr>
          <a:xfrm>
            <a:off x="-1" y="1974407"/>
            <a:ext cx="24383999" cy="3657600"/>
          </a:xfrm>
          <a:prstGeom prst="rect">
            <a:avLst/>
          </a:prstGeom>
        </p:spPr>
      </p:pic>
      <p:sp>
        <p:nvSpPr>
          <p:cNvPr id="14" name="TextBox 13">
            <a:extLst>
              <a:ext uri="{FF2B5EF4-FFF2-40B4-BE49-F238E27FC236}">
                <a16:creationId xmlns:a16="http://schemas.microsoft.com/office/drawing/2014/main" id="{3A1D56EC-9DA0-4887-8D54-9E535B5BA9E8}"/>
              </a:ext>
            </a:extLst>
          </p:cNvPr>
          <p:cNvSpPr txBox="1"/>
          <p:nvPr/>
        </p:nvSpPr>
        <p:spPr>
          <a:xfrm>
            <a:off x="492470" y="2531489"/>
            <a:ext cx="23399059"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6000" b="1" dirty="0">
                <a:solidFill>
                  <a:schemeClr val="bg1"/>
                </a:solidFill>
              </a:rPr>
              <a:t>Our Path to Delivering Long-Term Shareholder Value</a:t>
            </a:r>
            <a:endParaRPr kumimoji="0" lang="en-US" sz="6000" b="1" u="none" strike="noStrike" cap="none" spc="0" normalizeH="0" baseline="0" dirty="0">
              <a:ln>
                <a:noFill/>
              </a:ln>
              <a:solidFill>
                <a:schemeClr val="bg1"/>
              </a:solidFill>
              <a:effectLst/>
              <a:uFillTx/>
              <a:sym typeface="Gill Sans"/>
            </a:endParaRPr>
          </a:p>
        </p:txBody>
      </p:sp>
      <p:sp>
        <p:nvSpPr>
          <p:cNvPr id="47" name="Rectangle 46"/>
          <p:cNvSpPr/>
          <p:nvPr/>
        </p:nvSpPr>
        <p:spPr>
          <a:xfrm>
            <a:off x="-1" y="11809604"/>
            <a:ext cx="24383998" cy="853381"/>
          </a:xfrm>
          <a:prstGeom prst="rect">
            <a:avLst/>
          </a:prstGeom>
          <a:solidFill>
            <a:srgbClr val="194F9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584200"/>
            <a:r>
              <a:rPr lang="en-US" sz="3600" i="1" dirty="0">
                <a:solidFill>
                  <a:schemeClr val="bg1"/>
                </a:solidFill>
              </a:rPr>
              <a:t>Experienced Board is Advising on Strategy, Overseeing Risk and Supporting Long-Term Value Creation</a:t>
            </a:r>
          </a:p>
        </p:txBody>
      </p:sp>
      <p:sp>
        <p:nvSpPr>
          <p:cNvPr id="15" name="Rectangle 14"/>
          <p:cNvSpPr/>
          <p:nvPr/>
        </p:nvSpPr>
        <p:spPr>
          <a:xfrm>
            <a:off x="-1" y="9603354"/>
            <a:ext cx="24383998" cy="5486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188720" tIns="50800" rIns="50800" bIns="50800" numCol="1" spcCol="38100" rtlCol="0" anchor="ctr">
            <a:noAutofit/>
          </a:bodyPr>
          <a:lstStyle/>
          <a:p>
            <a:pPr algn="l" defTabSz="584200"/>
            <a:r>
              <a:rPr lang="en-US" sz="3200" b="1" dirty="0">
                <a:solidFill>
                  <a:schemeClr val="tx1"/>
                </a:solidFill>
              </a:rPr>
              <a:t>Completed Acquisition of Precoat Metals and Divestiture of Majority Stake in Infrastructure Solutions, and focusing on seamless integration of </a:t>
            </a:r>
            <a:r>
              <a:rPr lang="en-US" sz="3200" b="1" dirty="0" err="1">
                <a:solidFill>
                  <a:schemeClr val="tx1"/>
                </a:solidFill>
              </a:rPr>
              <a:t>Precoat’s</a:t>
            </a:r>
            <a:r>
              <a:rPr lang="en-US" sz="3200" b="1" dirty="0">
                <a:solidFill>
                  <a:schemeClr val="tx1"/>
                </a:solidFill>
              </a:rPr>
              <a:t> operating systems and internal controls</a:t>
            </a:r>
          </a:p>
        </p:txBody>
      </p:sp>
      <p:sp>
        <p:nvSpPr>
          <p:cNvPr id="16" name="Rectangle 15"/>
          <p:cNvSpPr/>
          <p:nvPr/>
        </p:nvSpPr>
        <p:spPr>
          <a:xfrm>
            <a:off x="-1" y="8415778"/>
            <a:ext cx="24383998" cy="5486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188720" tIns="50800" rIns="50800" bIns="50800" numCol="1" spcCol="38100" rtlCol="0" anchor="ctr">
            <a:noAutofit/>
          </a:bodyPr>
          <a:lstStyle/>
          <a:p>
            <a:pPr algn="l" defTabSz="584200"/>
            <a:r>
              <a:rPr lang="en-US" sz="3200" b="1" dirty="0">
                <a:solidFill>
                  <a:schemeClr val="tx1"/>
                </a:solidFill>
              </a:rPr>
              <a:t>Focusing on Driving Profitable Growth in both Metal Coatings and Precoat Metals Segments</a:t>
            </a:r>
          </a:p>
        </p:txBody>
      </p:sp>
      <p:sp>
        <p:nvSpPr>
          <p:cNvPr id="17" name="Rectangle 16"/>
          <p:cNvSpPr/>
          <p:nvPr/>
        </p:nvSpPr>
        <p:spPr>
          <a:xfrm>
            <a:off x="-1" y="10790930"/>
            <a:ext cx="24383998" cy="5486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188720" tIns="50800" rIns="50800" bIns="50800" numCol="1" spcCol="38100" rtlCol="0" anchor="ctr">
            <a:noAutofit/>
          </a:bodyPr>
          <a:lstStyle/>
          <a:p>
            <a:pPr algn="l" defTabSz="584200"/>
            <a:r>
              <a:rPr lang="en-US" sz="3200" b="1" dirty="0">
                <a:solidFill>
                  <a:schemeClr val="tx1"/>
                </a:solidFill>
              </a:rPr>
              <a:t>Targeting Increased Capital Returns to Shareholders</a:t>
            </a:r>
          </a:p>
        </p:txBody>
      </p:sp>
      <p:sp>
        <p:nvSpPr>
          <p:cNvPr id="18" name="Rectangle 17"/>
          <p:cNvSpPr/>
          <p:nvPr/>
        </p:nvSpPr>
        <p:spPr>
          <a:xfrm>
            <a:off x="-1" y="6041214"/>
            <a:ext cx="24383998" cy="5486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188720" tIns="50800" rIns="50800" bIns="50800" numCol="1" spcCol="38100" rtlCol="0" anchor="ctr">
            <a:noAutofit/>
          </a:bodyPr>
          <a:lstStyle/>
          <a:p>
            <a:pPr algn="l" defTabSz="584200"/>
            <a:r>
              <a:rPr lang="en-US" sz="3200" b="1" dirty="0">
                <a:solidFill>
                  <a:schemeClr val="tx1"/>
                </a:solidFill>
              </a:rPr>
              <a:t>Integrating Human Capital, Diversity and Environmental Initiatives into our Operations and Corporate Culture</a:t>
            </a:r>
          </a:p>
        </p:txBody>
      </p:sp>
      <p:sp>
        <p:nvSpPr>
          <p:cNvPr id="20" name="Rectangle 19"/>
          <p:cNvSpPr/>
          <p:nvPr/>
        </p:nvSpPr>
        <p:spPr>
          <a:xfrm>
            <a:off x="-1" y="7228787"/>
            <a:ext cx="24383998" cy="5486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188720" tIns="50800" rIns="50800" bIns="50800" numCol="1" spcCol="38100" rtlCol="0" anchor="ctr">
            <a:noAutofit/>
          </a:bodyPr>
          <a:lstStyle/>
          <a:p>
            <a:pPr algn="l" defTabSz="584200"/>
            <a:r>
              <a:rPr lang="en-US" sz="3200" b="1" dirty="0">
                <a:solidFill>
                  <a:schemeClr val="tx1"/>
                </a:solidFill>
              </a:rPr>
              <a:t>Ensuring Shareholder Engagement is embedded into developing and executing on AZZ’s Strategic Goals</a:t>
            </a:r>
          </a:p>
        </p:txBody>
      </p:sp>
      <p:cxnSp>
        <p:nvCxnSpPr>
          <p:cNvPr id="4" name="Straight Connector 3"/>
          <p:cNvCxnSpPr/>
          <p:nvPr/>
        </p:nvCxnSpPr>
        <p:spPr>
          <a:xfrm>
            <a:off x="895350" y="6920247"/>
            <a:ext cx="22860000" cy="0"/>
          </a:xfrm>
          <a:prstGeom prst="line">
            <a:avLst/>
          </a:prstGeom>
          <a:noFill/>
          <a:ln w="38100" cap="flat">
            <a:solidFill>
              <a:schemeClr val="accent2">
                <a:alpha val="75000"/>
              </a:schemeClr>
            </a:solidFill>
            <a:prstDash val="dash"/>
            <a:miter lim="400000"/>
          </a:ln>
          <a:effectLst/>
          <a:sp3d/>
        </p:spPr>
        <p:style>
          <a:lnRef idx="0">
            <a:scrgbClr r="0" g="0" b="0"/>
          </a:lnRef>
          <a:fillRef idx="0">
            <a:scrgbClr r="0" g="0" b="0"/>
          </a:fillRef>
          <a:effectRef idx="0">
            <a:scrgbClr r="0" g="0" b="0"/>
          </a:effectRef>
          <a:fontRef idx="none"/>
        </p:style>
      </p:cxnSp>
      <p:cxnSp>
        <p:nvCxnSpPr>
          <p:cNvPr id="21" name="Straight Connector 20"/>
          <p:cNvCxnSpPr/>
          <p:nvPr/>
        </p:nvCxnSpPr>
        <p:spPr>
          <a:xfrm>
            <a:off x="895350" y="8107823"/>
            <a:ext cx="22860000" cy="0"/>
          </a:xfrm>
          <a:prstGeom prst="line">
            <a:avLst/>
          </a:prstGeom>
          <a:noFill/>
          <a:ln w="38100" cap="flat">
            <a:solidFill>
              <a:schemeClr val="accent2">
                <a:alpha val="75000"/>
              </a:schemeClr>
            </a:solidFill>
            <a:prstDash val="dash"/>
            <a:miter lim="400000"/>
          </a:ln>
          <a:effectLst/>
          <a:sp3d/>
        </p:spPr>
        <p:style>
          <a:lnRef idx="0">
            <a:scrgbClr r="0" g="0" b="0"/>
          </a:lnRef>
          <a:fillRef idx="0">
            <a:scrgbClr r="0" g="0" b="0"/>
          </a:fillRef>
          <a:effectRef idx="0">
            <a:scrgbClr r="0" g="0" b="0"/>
          </a:effectRef>
          <a:fontRef idx="none"/>
        </p:style>
      </p:cxnSp>
      <p:cxnSp>
        <p:nvCxnSpPr>
          <p:cNvPr id="22" name="Straight Connector 21"/>
          <p:cNvCxnSpPr/>
          <p:nvPr/>
        </p:nvCxnSpPr>
        <p:spPr>
          <a:xfrm>
            <a:off x="895350" y="9295399"/>
            <a:ext cx="22860000" cy="0"/>
          </a:xfrm>
          <a:prstGeom prst="line">
            <a:avLst/>
          </a:prstGeom>
          <a:noFill/>
          <a:ln w="38100" cap="flat">
            <a:solidFill>
              <a:schemeClr val="accent2">
                <a:alpha val="75000"/>
              </a:schemeClr>
            </a:solidFill>
            <a:prstDash val="dash"/>
            <a:miter lim="400000"/>
          </a:ln>
          <a:effectLst/>
          <a:sp3d/>
        </p:spPr>
        <p:style>
          <a:lnRef idx="0">
            <a:scrgbClr r="0" g="0" b="0"/>
          </a:lnRef>
          <a:fillRef idx="0">
            <a:scrgbClr r="0" g="0" b="0"/>
          </a:fillRef>
          <a:effectRef idx="0">
            <a:scrgbClr r="0" g="0" b="0"/>
          </a:effectRef>
          <a:fontRef idx="none"/>
        </p:style>
      </p:cxnSp>
      <p:cxnSp>
        <p:nvCxnSpPr>
          <p:cNvPr id="25" name="Straight Connector 24"/>
          <p:cNvCxnSpPr/>
          <p:nvPr/>
        </p:nvCxnSpPr>
        <p:spPr>
          <a:xfrm>
            <a:off x="895350" y="10482975"/>
            <a:ext cx="22860000" cy="0"/>
          </a:xfrm>
          <a:prstGeom prst="line">
            <a:avLst/>
          </a:prstGeom>
          <a:noFill/>
          <a:ln w="38100" cap="flat">
            <a:solidFill>
              <a:schemeClr val="accent2">
                <a:alpha val="75000"/>
              </a:schemeClr>
            </a:solidFill>
            <a:prstDash val="dash"/>
            <a:miter lim="400000"/>
          </a:ln>
          <a:effectLst/>
          <a:sp3d/>
        </p:spPr>
        <p:style>
          <a:lnRef idx="0">
            <a:scrgbClr r="0" g="0" b="0"/>
          </a:lnRef>
          <a:fillRef idx="0">
            <a:scrgbClr r="0" g="0" b="0"/>
          </a:fillRef>
          <a:effectRef idx="0">
            <a:scrgbClr r="0" g="0" b="0"/>
          </a:effectRef>
          <a:fontRef idx="none"/>
        </p:style>
      </p:cxnSp>
      <p:sp>
        <p:nvSpPr>
          <p:cNvPr id="2" name="_Page_Number">
            <a:extLst>
              <a:ext uri="{FF2B5EF4-FFF2-40B4-BE49-F238E27FC236}">
                <a16:creationId xmlns:a16="http://schemas.microsoft.com/office/drawing/2014/main" id="{491FA0B5-A92F-4473-A0AD-5A32162C8515}"/>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23</a:t>
            </a:r>
          </a:p>
        </p:txBody>
      </p:sp>
    </p:spTree>
    <p:extLst>
      <p:ext uri="{BB962C8B-B14F-4D97-AF65-F5344CB8AC3E}">
        <p14:creationId xmlns:p14="http://schemas.microsoft.com/office/powerpoint/2010/main" val="101806687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0565" y="1476"/>
            <a:ext cx="15138944" cy="8957018"/>
          </a:xfrm>
        </p:spPr>
        <p:txBody>
          <a:bodyPr/>
          <a:lstStyle/>
          <a:p>
            <a:r>
              <a:rPr lang="en-US" dirty="0"/>
              <a:t>Appendix and Additional Information</a:t>
            </a:r>
          </a:p>
        </p:txBody>
      </p:sp>
    </p:spTree>
    <p:custDataLst>
      <p:tags r:id="rId1"/>
    </p:custDataLst>
    <p:extLst>
      <p:ext uri="{BB962C8B-B14F-4D97-AF65-F5344CB8AC3E}">
        <p14:creationId xmlns:p14="http://schemas.microsoft.com/office/powerpoint/2010/main" val="343808572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7" name="Title 1"/>
          <p:cNvSpPr txBox="1">
            <a:spLocks/>
          </p:cNvSpPr>
          <p:nvPr/>
        </p:nvSpPr>
        <p:spPr>
          <a:xfrm>
            <a:off x="831794" y="1506366"/>
            <a:ext cx="15534421"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Reconciliation of Segment Financials</a:t>
            </a:r>
          </a:p>
        </p:txBody>
      </p:sp>
      <p:pic>
        <p:nvPicPr>
          <p:cNvPr id="5" name="Picture 4"/>
          <p:cNvPicPr>
            <a:picLocks noChangeAspect="1"/>
          </p:cNvPicPr>
          <p:nvPr>
            <p:custDataLst>
              <p:tags r:id="rId1"/>
            </p:custDataLst>
          </p:nvPr>
        </p:nvPicPr>
        <p:blipFill>
          <a:blip r:embed="rId4"/>
          <a:stretch>
            <a:fillRect/>
          </a:stretch>
        </p:blipFill>
        <p:spPr>
          <a:xfrm>
            <a:off x="831794" y="2942704"/>
            <a:ext cx="10860024" cy="6398165"/>
          </a:xfrm>
          <a:prstGeom prst="rect">
            <a:avLst/>
          </a:prstGeom>
          <a:no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2"/>
            </p:custDataLst>
          </p:nvPr>
        </p:nvPicPr>
        <p:blipFill>
          <a:blip r:embed="rId5"/>
          <a:stretch>
            <a:fillRect/>
          </a:stretch>
        </p:blipFill>
        <p:spPr>
          <a:xfrm>
            <a:off x="12114593" y="2942704"/>
            <a:ext cx="10860024" cy="6398165"/>
          </a:xfrm>
          <a:prstGeom prst="rect">
            <a:avLst/>
          </a:prstGeom>
          <a:noFill/>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831794" y="9472670"/>
            <a:ext cx="10860024" cy="1938992"/>
          </a:xfrm>
          <a:prstGeom prst="rect">
            <a:avLst/>
          </a:prstGeom>
          <a:noFill/>
        </p:spPr>
        <p:txBody>
          <a:bodyPr wrap="square" rtlCol="0">
            <a:spAutoFit/>
          </a:bodyPr>
          <a:lstStyle/>
          <a:p>
            <a:pPr algn="l">
              <a:lnSpc>
                <a:spcPct val="150000"/>
              </a:lnSpc>
            </a:pPr>
            <a:r>
              <a:rPr lang="en-US" sz="2000" dirty="0">
                <a:solidFill>
                  <a:schemeClr val="tx1">
                    <a:lumMod val="75000"/>
                    <a:lumOff val="25000"/>
                  </a:schemeClr>
                </a:solidFill>
              </a:rPr>
              <a:t>(a) – Reported in conformity with US GAAP</a:t>
            </a:r>
          </a:p>
          <a:p>
            <a:pPr algn="l">
              <a:lnSpc>
                <a:spcPct val="150000"/>
              </a:lnSpc>
            </a:pPr>
            <a:r>
              <a:rPr lang="en-US" sz="2000" dirty="0">
                <a:solidFill>
                  <a:schemeClr val="tx1">
                    <a:lumMod val="75000"/>
                    <a:lumOff val="25000"/>
                  </a:schemeClr>
                </a:solidFill>
              </a:rPr>
              <a:t>(1) – Reflects impact of Galvabar divestiture (closed in July 2020)</a:t>
            </a:r>
          </a:p>
          <a:p>
            <a:pPr algn="l">
              <a:lnSpc>
                <a:spcPct val="150000"/>
              </a:lnSpc>
            </a:pPr>
            <a:r>
              <a:rPr lang="en-US" sz="2000" dirty="0">
                <a:solidFill>
                  <a:schemeClr val="tx1">
                    <a:lumMod val="75000"/>
                    <a:lumOff val="25000"/>
                  </a:schemeClr>
                </a:solidFill>
              </a:rPr>
              <a:t>(2) – Reflects impact of NLI and SMS divestitures (closed in February 2020 and October 2020,           </a:t>
            </a:r>
          </a:p>
          <a:p>
            <a:pPr algn="l">
              <a:lnSpc>
                <a:spcPct val="150000"/>
              </a:lnSpc>
            </a:pPr>
            <a:r>
              <a:rPr lang="en-US" sz="2000" dirty="0">
                <a:solidFill>
                  <a:schemeClr val="tx1">
                    <a:lumMod val="75000"/>
                    <a:lumOff val="25000"/>
                  </a:schemeClr>
                </a:solidFill>
              </a:rPr>
              <a:t>         respectively)</a:t>
            </a:r>
          </a:p>
        </p:txBody>
      </p:sp>
      <p:sp>
        <p:nvSpPr>
          <p:cNvPr id="39" name="TextBox 38"/>
          <p:cNvSpPr txBox="1"/>
          <p:nvPr/>
        </p:nvSpPr>
        <p:spPr>
          <a:xfrm>
            <a:off x="12146050" y="9472670"/>
            <a:ext cx="10860024" cy="2862322"/>
          </a:xfrm>
          <a:prstGeom prst="rect">
            <a:avLst/>
          </a:prstGeom>
          <a:noFill/>
        </p:spPr>
        <p:txBody>
          <a:bodyPr wrap="square" rtlCol="0">
            <a:spAutoFit/>
          </a:bodyPr>
          <a:lstStyle/>
          <a:p>
            <a:pPr algn="l">
              <a:lnSpc>
                <a:spcPct val="150000"/>
              </a:lnSpc>
            </a:pPr>
            <a:r>
              <a:rPr lang="en-US" sz="2000" dirty="0">
                <a:solidFill>
                  <a:schemeClr val="tx1">
                    <a:lumMod val="75000"/>
                    <a:lumOff val="25000"/>
                  </a:schemeClr>
                </a:solidFill>
              </a:rPr>
              <a:t>(a) – Reported in conformity with US GAAP</a:t>
            </a:r>
          </a:p>
          <a:p>
            <a:pPr algn="l">
              <a:lnSpc>
                <a:spcPct val="150000"/>
              </a:lnSpc>
            </a:pPr>
            <a:r>
              <a:rPr lang="en-US" sz="2000" dirty="0">
                <a:solidFill>
                  <a:schemeClr val="tx1">
                    <a:lumMod val="75000"/>
                    <a:lumOff val="25000"/>
                  </a:schemeClr>
                </a:solidFill>
              </a:rPr>
              <a:t>(1) – Reflects impact of Galvabar divestiture (closed in July 2020)</a:t>
            </a:r>
          </a:p>
          <a:p>
            <a:pPr algn="l">
              <a:lnSpc>
                <a:spcPct val="150000"/>
              </a:lnSpc>
            </a:pPr>
            <a:r>
              <a:rPr lang="en-US" sz="2000" dirty="0">
                <a:solidFill>
                  <a:schemeClr val="tx1">
                    <a:lumMod val="75000"/>
                    <a:lumOff val="25000"/>
                  </a:schemeClr>
                </a:solidFill>
              </a:rPr>
              <a:t>(2) – Reflects impact of NLI and SMS divestitures (closed in February 2020 and October 2020,           </a:t>
            </a:r>
          </a:p>
          <a:p>
            <a:pPr algn="l">
              <a:lnSpc>
                <a:spcPct val="150000"/>
              </a:lnSpc>
            </a:pPr>
            <a:r>
              <a:rPr lang="en-US" sz="2000" dirty="0">
                <a:solidFill>
                  <a:schemeClr val="tx1">
                    <a:lumMod val="75000"/>
                    <a:lumOff val="25000"/>
                  </a:schemeClr>
                </a:solidFill>
              </a:rPr>
              <a:t>          respectively) and a $3.8M one-time adjustment in the electrical platform</a:t>
            </a:r>
          </a:p>
          <a:p>
            <a:pPr marL="569913" indent="-569913" algn="l">
              <a:lnSpc>
                <a:spcPct val="150000"/>
              </a:lnSpc>
            </a:pPr>
            <a:r>
              <a:rPr lang="en-US" sz="2000" dirty="0">
                <a:solidFill>
                  <a:schemeClr val="tx1">
                    <a:lumMod val="75000"/>
                    <a:lumOff val="25000"/>
                  </a:schemeClr>
                </a:solidFill>
              </a:rPr>
              <a:t>(3) – Reflects ($5.4M) impact of NLI and SMS divestitures and add back of $5.3M non-recurring expenses in electrical platform and $8.6M in industrial platform</a:t>
            </a:r>
          </a:p>
        </p:txBody>
      </p:sp>
      <p:sp>
        <p:nvSpPr>
          <p:cNvPr id="2" name="_Page_Number">
            <a:extLst>
              <a:ext uri="{FF2B5EF4-FFF2-40B4-BE49-F238E27FC236}">
                <a16:creationId xmlns:a16="http://schemas.microsoft.com/office/drawing/2014/main" id="{669CAA59-4FE3-4CAB-AF36-DA1EEEFF72AE}"/>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25</a:t>
            </a:r>
          </a:p>
        </p:txBody>
      </p:sp>
    </p:spTree>
    <p:extLst>
      <p:ext uri="{BB962C8B-B14F-4D97-AF65-F5344CB8AC3E}">
        <p14:creationId xmlns:p14="http://schemas.microsoft.com/office/powerpoint/2010/main" val="4916954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7" name="Title 1"/>
          <p:cNvSpPr txBox="1">
            <a:spLocks/>
          </p:cNvSpPr>
          <p:nvPr/>
        </p:nvSpPr>
        <p:spPr>
          <a:xfrm>
            <a:off x="831794" y="1506366"/>
            <a:ext cx="15534421"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Reconciliation of Segment Financials (Continued)</a:t>
            </a:r>
          </a:p>
        </p:txBody>
      </p:sp>
      <p:pic>
        <p:nvPicPr>
          <p:cNvPr id="4" name="Picture 3"/>
          <p:cNvPicPr>
            <a:picLocks noChangeAspect="1"/>
          </p:cNvPicPr>
          <p:nvPr>
            <p:custDataLst>
              <p:tags r:id="rId1"/>
            </p:custDataLst>
          </p:nvPr>
        </p:nvPicPr>
        <p:blipFill>
          <a:blip r:embed="rId4"/>
          <a:stretch>
            <a:fillRect/>
          </a:stretch>
        </p:blipFill>
        <p:spPr>
          <a:xfrm>
            <a:off x="831794" y="2942704"/>
            <a:ext cx="10860024" cy="6930246"/>
          </a:xfrm>
          <a:prstGeom prst="rect">
            <a:avLst/>
          </a:prstGeom>
          <a:no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custDataLst>
              <p:tags r:id="rId2"/>
            </p:custDataLst>
          </p:nvPr>
        </p:nvPicPr>
        <p:blipFill>
          <a:blip r:embed="rId5"/>
          <a:stretch>
            <a:fillRect/>
          </a:stretch>
        </p:blipFill>
        <p:spPr>
          <a:xfrm>
            <a:off x="12114593" y="2942704"/>
            <a:ext cx="10860024" cy="6930246"/>
          </a:xfrm>
          <a:prstGeom prst="rect">
            <a:avLst/>
          </a:prstGeom>
          <a:noFill/>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831794" y="10042508"/>
            <a:ext cx="10860024" cy="1938992"/>
          </a:xfrm>
          <a:prstGeom prst="rect">
            <a:avLst/>
          </a:prstGeom>
          <a:noFill/>
        </p:spPr>
        <p:txBody>
          <a:bodyPr wrap="square" rtlCol="0">
            <a:spAutoFit/>
          </a:bodyPr>
          <a:lstStyle/>
          <a:p>
            <a:pPr algn="l">
              <a:lnSpc>
                <a:spcPct val="150000"/>
              </a:lnSpc>
            </a:pPr>
            <a:r>
              <a:rPr lang="en-US" sz="2000" dirty="0">
                <a:solidFill>
                  <a:schemeClr val="tx1">
                    <a:lumMod val="75000"/>
                    <a:lumOff val="25000"/>
                  </a:schemeClr>
                </a:solidFill>
              </a:rPr>
              <a:t>(a) – Reported in conformity with US GAAP</a:t>
            </a:r>
          </a:p>
          <a:p>
            <a:pPr algn="l">
              <a:lnSpc>
                <a:spcPct val="150000"/>
              </a:lnSpc>
            </a:pPr>
            <a:r>
              <a:rPr lang="en-US" sz="2000" dirty="0">
                <a:solidFill>
                  <a:schemeClr val="tx1">
                    <a:lumMod val="75000"/>
                    <a:lumOff val="25000"/>
                  </a:schemeClr>
                </a:solidFill>
              </a:rPr>
              <a:t>(1) – Reflects impact of Galvabar divestiture (closed in July 2020)</a:t>
            </a:r>
          </a:p>
          <a:p>
            <a:pPr algn="l">
              <a:lnSpc>
                <a:spcPct val="150000"/>
              </a:lnSpc>
            </a:pPr>
            <a:r>
              <a:rPr lang="en-US" sz="2000" dirty="0">
                <a:solidFill>
                  <a:schemeClr val="tx1">
                    <a:lumMod val="75000"/>
                    <a:lumOff val="25000"/>
                  </a:schemeClr>
                </a:solidFill>
              </a:rPr>
              <a:t>(2) – Reflects impact of NLI and SMS divestitures (closed in February 2020 and October 2020,           </a:t>
            </a:r>
          </a:p>
          <a:p>
            <a:pPr algn="l">
              <a:lnSpc>
                <a:spcPct val="150000"/>
              </a:lnSpc>
            </a:pPr>
            <a:r>
              <a:rPr lang="en-US" sz="2000" dirty="0">
                <a:solidFill>
                  <a:schemeClr val="tx1">
                    <a:lumMod val="75000"/>
                    <a:lumOff val="25000"/>
                  </a:schemeClr>
                </a:solidFill>
              </a:rPr>
              <a:t>         respectively)</a:t>
            </a:r>
          </a:p>
        </p:txBody>
      </p:sp>
      <p:sp>
        <p:nvSpPr>
          <p:cNvPr id="39" name="TextBox 38"/>
          <p:cNvSpPr txBox="1"/>
          <p:nvPr/>
        </p:nvSpPr>
        <p:spPr>
          <a:xfrm>
            <a:off x="12146050" y="10042508"/>
            <a:ext cx="10860024" cy="2400657"/>
          </a:xfrm>
          <a:prstGeom prst="rect">
            <a:avLst/>
          </a:prstGeom>
          <a:noFill/>
        </p:spPr>
        <p:txBody>
          <a:bodyPr wrap="square" rtlCol="0">
            <a:spAutoFit/>
          </a:bodyPr>
          <a:lstStyle/>
          <a:p>
            <a:pPr algn="l">
              <a:lnSpc>
                <a:spcPct val="150000"/>
              </a:lnSpc>
            </a:pPr>
            <a:r>
              <a:rPr lang="en-US" sz="2000" dirty="0">
                <a:solidFill>
                  <a:schemeClr val="tx1">
                    <a:lumMod val="75000"/>
                    <a:lumOff val="25000"/>
                  </a:schemeClr>
                </a:solidFill>
              </a:rPr>
              <a:t>(a) – Reported in conformity with US GAAP</a:t>
            </a:r>
          </a:p>
          <a:p>
            <a:pPr algn="l">
              <a:lnSpc>
                <a:spcPct val="150000"/>
              </a:lnSpc>
            </a:pPr>
            <a:r>
              <a:rPr lang="en-US" sz="2000" dirty="0">
                <a:solidFill>
                  <a:schemeClr val="tx1">
                    <a:lumMod val="75000"/>
                    <a:lumOff val="25000"/>
                  </a:schemeClr>
                </a:solidFill>
              </a:rPr>
              <a:t>(1) – Reflects impact of Galvabar divestiture (closed in July 2020)</a:t>
            </a:r>
          </a:p>
          <a:p>
            <a:pPr algn="l">
              <a:lnSpc>
                <a:spcPct val="150000"/>
              </a:lnSpc>
            </a:pPr>
            <a:r>
              <a:rPr lang="en-US" sz="2000" dirty="0">
                <a:solidFill>
                  <a:schemeClr val="tx1">
                    <a:lumMod val="75000"/>
                    <a:lumOff val="25000"/>
                  </a:schemeClr>
                </a:solidFill>
              </a:rPr>
              <a:t>(2) – Reflects impact of NLI and SMS divestitures (closed in February 2020 and October 2020,           </a:t>
            </a:r>
          </a:p>
          <a:p>
            <a:pPr algn="l">
              <a:lnSpc>
                <a:spcPct val="150000"/>
              </a:lnSpc>
            </a:pPr>
            <a:r>
              <a:rPr lang="en-US" sz="2000" dirty="0">
                <a:solidFill>
                  <a:schemeClr val="tx1">
                    <a:lumMod val="75000"/>
                    <a:lumOff val="25000"/>
                  </a:schemeClr>
                </a:solidFill>
              </a:rPr>
              <a:t>         respectively)</a:t>
            </a:r>
          </a:p>
          <a:p>
            <a:pPr algn="l">
              <a:lnSpc>
                <a:spcPct val="150000"/>
              </a:lnSpc>
            </a:pPr>
            <a:r>
              <a:rPr lang="en-US" sz="2000" dirty="0">
                <a:solidFill>
                  <a:schemeClr val="tx1">
                    <a:lumMod val="75000"/>
                    <a:lumOff val="25000"/>
                  </a:schemeClr>
                </a:solidFill>
              </a:rPr>
              <a:t>(3) – Reflects add back related to loss on sale of NLI</a:t>
            </a:r>
          </a:p>
        </p:txBody>
      </p:sp>
      <p:sp>
        <p:nvSpPr>
          <p:cNvPr id="2" name="_Page_Number">
            <a:extLst>
              <a:ext uri="{FF2B5EF4-FFF2-40B4-BE49-F238E27FC236}">
                <a16:creationId xmlns:a16="http://schemas.microsoft.com/office/drawing/2014/main" id="{0640F659-47C5-4132-955F-6DE03E4D7805}"/>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26</a:t>
            </a:r>
          </a:p>
        </p:txBody>
      </p:sp>
    </p:spTree>
    <p:extLst>
      <p:ext uri="{BB962C8B-B14F-4D97-AF65-F5344CB8AC3E}">
        <p14:creationId xmlns:p14="http://schemas.microsoft.com/office/powerpoint/2010/main" val="399230077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7" name="Title 1"/>
          <p:cNvSpPr txBox="1">
            <a:spLocks/>
          </p:cNvSpPr>
          <p:nvPr/>
        </p:nvSpPr>
        <p:spPr>
          <a:xfrm>
            <a:off x="831794" y="1506366"/>
            <a:ext cx="15534421"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Reconciliation of Segment Financials (Continued)</a:t>
            </a:r>
          </a:p>
        </p:txBody>
      </p:sp>
      <p:sp>
        <p:nvSpPr>
          <p:cNvPr id="10" name="TextBox 9"/>
          <p:cNvSpPr txBox="1"/>
          <p:nvPr/>
        </p:nvSpPr>
        <p:spPr>
          <a:xfrm>
            <a:off x="831793" y="10042508"/>
            <a:ext cx="10863072" cy="2400657"/>
          </a:xfrm>
          <a:prstGeom prst="rect">
            <a:avLst/>
          </a:prstGeom>
          <a:noFill/>
        </p:spPr>
        <p:txBody>
          <a:bodyPr wrap="square" rtlCol="0">
            <a:spAutoFit/>
          </a:bodyPr>
          <a:lstStyle/>
          <a:p>
            <a:pPr algn="l">
              <a:lnSpc>
                <a:spcPct val="150000"/>
              </a:lnSpc>
            </a:pPr>
            <a:r>
              <a:rPr lang="en-US" sz="2000" dirty="0">
                <a:solidFill>
                  <a:schemeClr val="tx1">
                    <a:lumMod val="75000"/>
                    <a:lumOff val="25000"/>
                  </a:schemeClr>
                </a:solidFill>
              </a:rPr>
              <a:t>(a) – Reported in conformity with US GAAP</a:t>
            </a:r>
          </a:p>
          <a:p>
            <a:pPr algn="l">
              <a:lnSpc>
                <a:spcPct val="150000"/>
              </a:lnSpc>
            </a:pPr>
            <a:r>
              <a:rPr lang="en-US" sz="2000" dirty="0">
                <a:solidFill>
                  <a:schemeClr val="tx1">
                    <a:lumMod val="75000"/>
                    <a:lumOff val="25000"/>
                  </a:schemeClr>
                </a:solidFill>
              </a:rPr>
              <a:t>(1) – Reflects impact of Galvabar divestiture (closed in July 2020) and related restructuring and</a:t>
            </a:r>
          </a:p>
          <a:p>
            <a:pPr algn="l">
              <a:lnSpc>
                <a:spcPct val="150000"/>
              </a:lnSpc>
            </a:pPr>
            <a:r>
              <a:rPr lang="en-US" sz="2000" dirty="0">
                <a:solidFill>
                  <a:schemeClr val="tx1">
                    <a:lumMod val="75000"/>
                    <a:lumOff val="25000"/>
                  </a:schemeClr>
                </a:solidFill>
              </a:rPr>
              <a:t>         impairment charges</a:t>
            </a:r>
          </a:p>
          <a:p>
            <a:pPr algn="l">
              <a:lnSpc>
                <a:spcPct val="150000"/>
              </a:lnSpc>
            </a:pPr>
            <a:r>
              <a:rPr lang="en-US" sz="2000" dirty="0">
                <a:solidFill>
                  <a:schemeClr val="tx1">
                    <a:lumMod val="75000"/>
                    <a:lumOff val="25000"/>
                  </a:schemeClr>
                </a:solidFill>
              </a:rPr>
              <a:t>(2) – Reflects impact of NLI and SMS divestitures (closed in February 2020 and October 2020,           </a:t>
            </a:r>
          </a:p>
          <a:p>
            <a:pPr algn="l">
              <a:lnSpc>
                <a:spcPct val="150000"/>
              </a:lnSpc>
            </a:pPr>
            <a:r>
              <a:rPr lang="en-US" sz="2000" dirty="0">
                <a:solidFill>
                  <a:schemeClr val="tx1">
                    <a:lumMod val="75000"/>
                    <a:lumOff val="25000"/>
                  </a:schemeClr>
                </a:solidFill>
              </a:rPr>
              <a:t>         respectively) and related restructuring and impairment charges</a:t>
            </a:r>
          </a:p>
        </p:txBody>
      </p:sp>
      <p:pic>
        <p:nvPicPr>
          <p:cNvPr id="8" name="Picture 7"/>
          <p:cNvPicPr>
            <a:picLocks noChangeAspect="1"/>
          </p:cNvPicPr>
          <p:nvPr>
            <p:custDataLst>
              <p:tags r:id="rId1"/>
            </p:custDataLst>
          </p:nvPr>
        </p:nvPicPr>
        <p:blipFill>
          <a:blip r:embed="rId4"/>
          <a:stretch>
            <a:fillRect/>
          </a:stretch>
        </p:blipFill>
        <p:spPr>
          <a:xfrm>
            <a:off x="831793" y="2989200"/>
            <a:ext cx="10863072" cy="6399961"/>
          </a:xfrm>
          <a:prstGeom prst="rect">
            <a:avLst/>
          </a:prstGeom>
          <a:noFill/>
          <a:ln/>
          <a:extLst>
            <a:ext uri="{909E8E84-426E-40DD-AFC4-6F175D3DCCD1}">
              <a14:hiddenFill xmlns:a14="http://schemas.microsoft.com/office/drawing/2010/main">
                <a:solidFill>
                  <a:srgbClr val="000000"/>
                </a:solidFill>
              </a14:hiddenFill>
            </a:ext>
          </a:extLst>
        </p:spPr>
      </p:pic>
      <p:sp>
        <p:nvSpPr>
          <p:cNvPr id="2" name="_Page_Number">
            <a:extLst>
              <a:ext uri="{FF2B5EF4-FFF2-40B4-BE49-F238E27FC236}">
                <a16:creationId xmlns:a16="http://schemas.microsoft.com/office/drawing/2014/main" id="{FD65EA40-0F36-4E53-8272-AFF9515AFF5C}"/>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27</a:t>
            </a:r>
          </a:p>
        </p:txBody>
      </p:sp>
      <p:pic>
        <p:nvPicPr>
          <p:cNvPr id="4" name="Picture 3">
            <a:extLst>
              <a:ext uri="{FF2B5EF4-FFF2-40B4-BE49-F238E27FC236}">
                <a16:creationId xmlns:a16="http://schemas.microsoft.com/office/drawing/2014/main" id="{546B91D2-3555-431A-8DDC-018868CE5299}"/>
              </a:ext>
            </a:extLst>
          </p:cNvPr>
          <p:cNvPicPr>
            <a:picLocks noChangeAspect="1"/>
          </p:cNvPicPr>
          <p:nvPr>
            <p:custDataLst>
              <p:tags r:id="rId2"/>
            </p:custDataLst>
          </p:nvPr>
        </p:nvPicPr>
        <p:blipFill>
          <a:blip r:embed="rId5"/>
          <a:stretch>
            <a:fillRect/>
          </a:stretch>
        </p:blipFill>
        <p:spPr>
          <a:xfrm>
            <a:off x="12111545" y="2989200"/>
            <a:ext cx="10863072" cy="6399961"/>
          </a:xfrm>
          <a:prstGeom prst="rect">
            <a:avLst/>
          </a:prstGeom>
          <a:noFill/>
          <a:ln/>
          <a:extLst>
            <a:ext uri="{909E8E84-426E-40DD-AFC4-6F175D3DCCD1}">
              <a14:hiddenFill xmlns:a14="http://schemas.microsoft.com/office/drawing/2010/main">
                <a:solidFill>
                  <a:srgbClr val="000000"/>
                </a:solidFill>
              </a14:hiddenFill>
            </a:ext>
          </a:extLst>
        </p:spPr>
      </p:pic>
      <p:sp>
        <p:nvSpPr>
          <p:cNvPr id="12" name="TextBox 11">
            <a:extLst>
              <a:ext uri="{FF2B5EF4-FFF2-40B4-BE49-F238E27FC236}">
                <a16:creationId xmlns:a16="http://schemas.microsoft.com/office/drawing/2014/main" id="{9C0B9229-635C-43D1-9C69-5B2F0B5F7DD6}"/>
              </a:ext>
            </a:extLst>
          </p:cNvPr>
          <p:cNvSpPr txBox="1"/>
          <p:nvPr/>
        </p:nvSpPr>
        <p:spPr>
          <a:xfrm>
            <a:off x="12111545" y="10042508"/>
            <a:ext cx="10863072" cy="967957"/>
          </a:xfrm>
          <a:prstGeom prst="rect">
            <a:avLst/>
          </a:prstGeom>
          <a:noFill/>
        </p:spPr>
        <p:txBody>
          <a:bodyPr wrap="square" rtlCol="0">
            <a:spAutoFit/>
          </a:bodyPr>
          <a:lstStyle/>
          <a:p>
            <a:pPr algn="l">
              <a:lnSpc>
                <a:spcPct val="150000"/>
              </a:lnSpc>
            </a:pPr>
            <a:r>
              <a:rPr lang="en-US" sz="2000" dirty="0">
                <a:solidFill>
                  <a:schemeClr val="tx1">
                    <a:lumMod val="75000"/>
                    <a:lumOff val="25000"/>
                  </a:schemeClr>
                </a:solidFill>
              </a:rPr>
              <a:t>(a) – Reported in conformity with US GAAP</a:t>
            </a:r>
          </a:p>
          <a:p>
            <a:pPr algn="l">
              <a:lnSpc>
                <a:spcPct val="150000"/>
              </a:lnSpc>
            </a:pPr>
            <a:r>
              <a:rPr lang="en-US" sz="2000" dirty="0">
                <a:solidFill>
                  <a:schemeClr val="tx1">
                    <a:lumMod val="75000"/>
                    <a:lumOff val="25000"/>
                  </a:schemeClr>
                </a:solidFill>
              </a:rPr>
              <a:t>(1) – Reflects a reversal of a portion of the previously recognized impairment charges </a:t>
            </a:r>
          </a:p>
        </p:txBody>
      </p:sp>
    </p:spTree>
    <p:extLst>
      <p:ext uri="{BB962C8B-B14F-4D97-AF65-F5344CB8AC3E}">
        <p14:creationId xmlns:p14="http://schemas.microsoft.com/office/powerpoint/2010/main" val="50046152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831794"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7" name="Title 1"/>
          <p:cNvSpPr txBox="1">
            <a:spLocks/>
          </p:cNvSpPr>
          <p:nvPr/>
        </p:nvSpPr>
        <p:spPr>
          <a:xfrm>
            <a:off x="831794" y="1506366"/>
            <a:ext cx="15534421"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Reconciliation of Segment Financials (Continued)</a:t>
            </a:r>
          </a:p>
        </p:txBody>
      </p:sp>
      <p:sp>
        <p:nvSpPr>
          <p:cNvPr id="10" name="TextBox 9"/>
          <p:cNvSpPr txBox="1"/>
          <p:nvPr/>
        </p:nvSpPr>
        <p:spPr>
          <a:xfrm>
            <a:off x="4292587" y="10016054"/>
            <a:ext cx="10863072" cy="967957"/>
          </a:xfrm>
          <a:prstGeom prst="rect">
            <a:avLst/>
          </a:prstGeom>
          <a:noFill/>
        </p:spPr>
        <p:txBody>
          <a:bodyPr wrap="square" rtlCol="0">
            <a:spAutoFit/>
          </a:bodyPr>
          <a:lstStyle/>
          <a:p>
            <a:pPr marL="457200" indent="-457200" algn="l">
              <a:lnSpc>
                <a:spcPct val="150000"/>
              </a:lnSpc>
              <a:buAutoNum type="alphaLcParenBoth"/>
            </a:pPr>
            <a:r>
              <a:rPr lang="en-US" sz="2000" dirty="0">
                <a:solidFill>
                  <a:schemeClr val="tx1">
                    <a:lumMod val="75000"/>
                    <a:lumOff val="25000"/>
                  </a:schemeClr>
                </a:solidFill>
              </a:rPr>
              <a:t>Reported in conformity with US GAAP</a:t>
            </a:r>
          </a:p>
          <a:p>
            <a:pPr marL="457200" indent="-457200" algn="l">
              <a:lnSpc>
                <a:spcPct val="150000"/>
              </a:lnSpc>
              <a:buAutoNum type="alphaLcParenBoth"/>
            </a:pPr>
            <a:r>
              <a:rPr lang="en-US" sz="2000" dirty="0">
                <a:solidFill>
                  <a:schemeClr val="tx1">
                    <a:lumMod val="75000"/>
                    <a:lumOff val="25000"/>
                  </a:schemeClr>
                </a:solidFill>
              </a:rPr>
              <a:t>Corporate adjustments related to acquisition addback</a:t>
            </a:r>
          </a:p>
        </p:txBody>
      </p:sp>
      <p:sp>
        <p:nvSpPr>
          <p:cNvPr id="2" name="_Page_Number">
            <a:extLst>
              <a:ext uri="{FF2B5EF4-FFF2-40B4-BE49-F238E27FC236}">
                <a16:creationId xmlns:a16="http://schemas.microsoft.com/office/drawing/2014/main" id="{FD65EA40-0F36-4E53-8272-AFF9515AFF5C}"/>
              </a:ext>
            </a:extLst>
          </p:cNvPr>
          <p:cNvSpPr txBox="1"/>
          <p:nvPr/>
        </p:nvSpPr>
        <p:spPr>
          <a:xfrm>
            <a:off x="11972512" y="13093700"/>
            <a:ext cx="413575"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27</a:t>
            </a:r>
          </a:p>
        </p:txBody>
      </p:sp>
      <p:pic>
        <p:nvPicPr>
          <p:cNvPr id="8" name="Picture 7">
            <a:extLst>
              <a:ext uri="{FF2B5EF4-FFF2-40B4-BE49-F238E27FC236}">
                <a16:creationId xmlns:a16="http://schemas.microsoft.com/office/drawing/2014/main" id="{3C935E35-B58F-EB4D-363A-6EA67700FEA4}"/>
              </a:ext>
            </a:extLst>
          </p:cNvPr>
          <p:cNvPicPr>
            <a:picLocks noChangeAspect="1"/>
          </p:cNvPicPr>
          <p:nvPr/>
        </p:nvPicPr>
        <p:blipFill>
          <a:blip r:embed="rId2"/>
          <a:stretch>
            <a:fillRect/>
          </a:stretch>
        </p:blipFill>
        <p:spPr>
          <a:xfrm>
            <a:off x="4292587" y="3373980"/>
            <a:ext cx="14665751" cy="6468300"/>
          </a:xfrm>
          <a:prstGeom prst="rect">
            <a:avLst/>
          </a:prstGeom>
        </p:spPr>
      </p:pic>
    </p:spTree>
    <p:extLst>
      <p:ext uri="{BB962C8B-B14F-4D97-AF65-F5344CB8AC3E}">
        <p14:creationId xmlns:p14="http://schemas.microsoft.com/office/powerpoint/2010/main" val="271918245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00565" y="1476"/>
            <a:ext cx="15138944" cy="8957018"/>
          </a:xfrm>
        </p:spPr>
        <p:txBody>
          <a:bodyPr/>
          <a:lstStyle/>
          <a:p>
            <a:r>
              <a:rPr lang="en-US" dirty="0"/>
              <a:t>Thank You</a:t>
            </a:r>
          </a:p>
        </p:txBody>
      </p:sp>
    </p:spTree>
    <p:custDataLst>
      <p:tags r:id="rId1"/>
    </p:custDataLst>
    <p:extLst>
      <p:ext uri="{BB962C8B-B14F-4D97-AF65-F5344CB8AC3E}">
        <p14:creationId xmlns:p14="http://schemas.microsoft.com/office/powerpoint/2010/main" val="9758050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blue and white logo&#10;&#10;Description automatically generated">
            <a:extLst>
              <a:ext uri="{FF2B5EF4-FFF2-40B4-BE49-F238E27FC236}">
                <a16:creationId xmlns:a16="http://schemas.microsoft.com/office/drawing/2014/main" id="{814A521A-3AAE-9350-9D6F-92579CF49F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9054" y="6115733"/>
            <a:ext cx="2092817" cy="2092817"/>
          </a:xfrm>
          <a:prstGeom prst="rect">
            <a:avLst/>
          </a:prstGeom>
        </p:spPr>
      </p:pic>
      <p:pic>
        <p:nvPicPr>
          <p:cNvPr id="2" name="Picture 1" descr="A blue and white logo&#10;&#10;Description automatically generated">
            <a:extLst>
              <a:ext uri="{FF2B5EF4-FFF2-40B4-BE49-F238E27FC236}">
                <a16:creationId xmlns:a16="http://schemas.microsoft.com/office/drawing/2014/main" id="{3BC0C957-1A3C-6025-7D33-46B0C33EB8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1933" y="6057900"/>
            <a:ext cx="2092817" cy="2092817"/>
          </a:xfrm>
          <a:prstGeom prst="rect">
            <a:avLst/>
          </a:prstGeom>
        </p:spPr>
      </p:pic>
      <p:graphicFrame>
        <p:nvGraphicFramePr>
          <p:cNvPr id="14" name="Chart 13">
            <a:extLst>
              <a:ext uri="{FF2B5EF4-FFF2-40B4-BE49-F238E27FC236}">
                <a16:creationId xmlns:a16="http://schemas.microsoft.com/office/drawing/2014/main" id="{9D43C607-B565-5807-3039-B2684228BC42}"/>
              </a:ext>
            </a:extLst>
          </p:cNvPr>
          <p:cNvGraphicFramePr/>
          <p:nvPr/>
        </p:nvGraphicFramePr>
        <p:xfrm>
          <a:off x="11201400" y="4495800"/>
          <a:ext cx="5804908" cy="5212848"/>
        </p:xfrm>
        <a:graphic>
          <a:graphicData uri="http://schemas.openxmlformats.org/drawingml/2006/chart">
            <c:chart xmlns:c="http://schemas.openxmlformats.org/drawingml/2006/chart" xmlns:r="http://schemas.openxmlformats.org/officeDocument/2006/relationships" r:id="rId4"/>
          </a:graphicData>
        </a:graphic>
      </p:graphicFrame>
      <p:sp>
        <p:nvSpPr>
          <p:cNvPr id="99" name="Rectangle 98">
            <a:extLst>
              <a:ext uri="{FF2B5EF4-FFF2-40B4-BE49-F238E27FC236}">
                <a16:creationId xmlns:a16="http://schemas.microsoft.com/office/drawing/2014/main" id="{E8C43557-AB73-3E47-D143-A23263E02F92}"/>
              </a:ext>
            </a:extLst>
          </p:cNvPr>
          <p:cNvSpPr/>
          <p:nvPr/>
        </p:nvSpPr>
        <p:spPr>
          <a:xfrm>
            <a:off x="0" y="1733550"/>
            <a:ext cx="7426191" cy="10712951"/>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6" name="Rectangle 15">
            <a:extLst>
              <a:ext uri="{FF2B5EF4-FFF2-40B4-BE49-F238E27FC236}">
                <a16:creationId xmlns:a16="http://schemas.microsoft.com/office/drawing/2014/main" id="{A0067AE8-9B6E-FFEC-A440-21C907A88453}"/>
              </a:ext>
            </a:extLst>
          </p:cNvPr>
          <p:cNvSpPr/>
          <p:nvPr/>
        </p:nvSpPr>
        <p:spPr>
          <a:xfrm>
            <a:off x="0" y="0"/>
            <a:ext cx="24384000" cy="1752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 name="Rectangle 3">
            <a:extLst>
              <a:ext uri="{FF2B5EF4-FFF2-40B4-BE49-F238E27FC236}">
                <a16:creationId xmlns:a16="http://schemas.microsoft.com/office/drawing/2014/main" id="{04496727-C2AD-40ED-9188-2859F68C4707}"/>
              </a:ext>
            </a:extLst>
          </p:cNvPr>
          <p:cNvSpPr/>
          <p:nvPr/>
        </p:nvSpPr>
        <p:spPr>
          <a:xfrm>
            <a:off x="427706" y="2271737"/>
            <a:ext cx="6151629" cy="10148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 name="Title 1">
            <a:extLst>
              <a:ext uri="{FF2B5EF4-FFF2-40B4-BE49-F238E27FC236}">
                <a16:creationId xmlns:a16="http://schemas.microsoft.com/office/drawing/2014/main" id="{42714EE3-9305-4164-80F4-89844CF29B4C}"/>
              </a:ext>
            </a:extLst>
          </p:cNvPr>
          <p:cNvSpPr txBox="1">
            <a:spLocks/>
          </p:cNvSpPr>
          <p:nvPr/>
        </p:nvSpPr>
        <p:spPr>
          <a:xfrm>
            <a:off x="1001008" y="-78605"/>
            <a:ext cx="21666200" cy="2209800"/>
          </a:xfrm>
          <a:prstGeom prst="rect">
            <a:avLst/>
          </a:prstGeom>
        </p:spPr>
        <p:txBody>
          <a:bodyPr anchor="ct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2"/>
                </a:solidFill>
                <a:uFillTx/>
                <a:latin typeface="+mn-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rtl="0" hangingPunct="1"/>
            <a:r>
              <a:rPr lang="en-US" dirty="0">
                <a:solidFill>
                  <a:schemeClr val="bg1"/>
                </a:solidFill>
                <a:latin typeface="+mj-lt"/>
              </a:rPr>
              <a:t>AZZ Snapshot (NYSE: AZZ)</a:t>
            </a:r>
          </a:p>
        </p:txBody>
      </p:sp>
      <p:sp>
        <p:nvSpPr>
          <p:cNvPr id="9" name="TextBox 8">
            <a:extLst>
              <a:ext uri="{FF2B5EF4-FFF2-40B4-BE49-F238E27FC236}">
                <a16:creationId xmlns:a16="http://schemas.microsoft.com/office/drawing/2014/main" id="{5EDD0A5E-F5A0-43B2-AC90-BFB91FC8E991}"/>
              </a:ext>
            </a:extLst>
          </p:cNvPr>
          <p:cNvSpPr txBox="1"/>
          <p:nvPr/>
        </p:nvSpPr>
        <p:spPr>
          <a:xfrm>
            <a:off x="11592403" y="4267200"/>
            <a:ext cx="5035254"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194F90"/>
                </a:solidFill>
                <a:effectLst/>
                <a:uFillTx/>
                <a:latin typeface="Avenir Next LT Pro" panose="020B0504020202020204" pitchFamily="34" charset="77"/>
                <a:sym typeface="Gill Sans"/>
              </a:rPr>
              <a:t>Sales</a:t>
            </a:r>
          </a:p>
        </p:txBody>
      </p:sp>
      <p:sp>
        <p:nvSpPr>
          <p:cNvPr id="10" name="TextBox 9">
            <a:extLst>
              <a:ext uri="{FF2B5EF4-FFF2-40B4-BE49-F238E27FC236}">
                <a16:creationId xmlns:a16="http://schemas.microsoft.com/office/drawing/2014/main" id="{DD9CEDD9-59B6-40FD-BF94-FC4593770917}"/>
              </a:ext>
            </a:extLst>
          </p:cNvPr>
          <p:cNvSpPr txBox="1"/>
          <p:nvPr/>
        </p:nvSpPr>
        <p:spPr>
          <a:xfrm>
            <a:off x="15631531" y="4267200"/>
            <a:ext cx="609265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194F90"/>
                </a:solidFill>
                <a:effectLst/>
                <a:uFillTx/>
                <a:latin typeface="Avenir Next LT Pro" panose="020B0504020202020204" pitchFamily="34" charset="77"/>
                <a:sym typeface="Gill Sans"/>
              </a:rPr>
              <a:t>EBITDA</a:t>
            </a:r>
            <a:r>
              <a:rPr lang="en-US" sz="3600" baseline="30000" dirty="0">
                <a:solidFill>
                  <a:srgbClr val="194F90"/>
                </a:solidFill>
                <a:latin typeface="Avenir Next LT Pro" panose="020B0504020202020204" pitchFamily="34" charset="77"/>
              </a:rPr>
              <a:t>3</a:t>
            </a:r>
            <a:endParaRPr kumimoji="0" lang="en-US" sz="3600" i="0" u="none" strike="noStrike" cap="none" spc="0" normalizeH="0" baseline="30000" dirty="0">
              <a:ln>
                <a:noFill/>
              </a:ln>
              <a:solidFill>
                <a:srgbClr val="194F90"/>
              </a:solidFill>
              <a:effectLst/>
              <a:uFillTx/>
              <a:latin typeface="Avenir Next LT Pro" panose="020B0504020202020204" pitchFamily="34" charset="77"/>
              <a:sym typeface="Gill Sans"/>
            </a:endParaRPr>
          </a:p>
        </p:txBody>
      </p:sp>
      <p:sp>
        <p:nvSpPr>
          <p:cNvPr id="27" name="TextBox 26">
            <a:extLst>
              <a:ext uri="{FF2B5EF4-FFF2-40B4-BE49-F238E27FC236}">
                <a16:creationId xmlns:a16="http://schemas.microsoft.com/office/drawing/2014/main" id="{082B10CD-6B28-4BE2-8A6C-04E72C70FCFE}"/>
              </a:ext>
            </a:extLst>
          </p:cNvPr>
          <p:cNvSpPr txBox="1"/>
          <p:nvPr/>
        </p:nvSpPr>
        <p:spPr>
          <a:xfrm>
            <a:off x="437829" y="2575509"/>
            <a:ext cx="6847011" cy="3426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3600" b="1" u="none" strike="noStrike" cap="none" spc="0" normalizeH="0" baseline="0" dirty="0">
                <a:ln>
                  <a:noFill/>
                </a:ln>
                <a:solidFill>
                  <a:srgbClr val="194F90"/>
                </a:solidFill>
                <a:effectLst/>
                <a:uFillTx/>
                <a:latin typeface="Avenir Next LT Pro" panose="020B0504020202020204" pitchFamily="34" charset="0"/>
                <a:sym typeface="Gill Sans"/>
              </a:rPr>
              <a:t>AZZ is North America’s leading independent post-fabrication hot-dip galvanizing &amp; coil coating solutions company with #1 positions in both markets</a:t>
            </a:r>
          </a:p>
        </p:txBody>
      </p:sp>
      <p:sp>
        <p:nvSpPr>
          <p:cNvPr id="71" name="Rectangle 70">
            <a:extLst>
              <a:ext uri="{FF2B5EF4-FFF2-40B4-BE49-F238E27FC236}">
                <a16:creationId xmlns:a16="http://schemas.microsoft.com/office/drawing/2014/main" id="{09E11038-9F4E-40DC-B51C-456A4A6DA15F}"/>
              </a:ext>
            </a:extLst>
          </p:cNvPr>
          <p:cNvSpPr/>
          <p:nvPr/>
        </p:nvSpPr>
        <p:spPr>
          <a:xfrm>
            <a:off x="15263681" y="9286844"/>
            <a:ext cx="687003" cy="240790"/>
          </a:xfrm>
          <a:prstGeom prst="rect">
            <a:avLst/>
          </a:prstGeom>
          <a:solidFill>
            <a:srgbClr val="62AA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Avenir Next LT Pro" panose="020B0504020202020204" pitchFamily="34" charset="0"/>
                <a:sym typeface="Gill Sans"/>
              </a:rPr>
              <a:t>                                         Precoat Metals</a:t>
            </a:r>
          </a:p>
        </p:txBody>
      </p:sp>
      <p:sp>
        <p:nvSpPr>
          <p:cNvPr id="73" name="Rectangle 72">
            <a:extLst>
              <a:ext uri="{FF2B5EF4-FFF2-40B4-BE49-F238E27FC236}">
                <a16:creationId xmlns:a16="http://schemas.microsoft.com/office/drawing/2014/main" id="{2EA13797-DD16-4F91-A468-0941D2ECDEF9}"/>
              </a:ext>
            </a:extLst>
          </p:cNvPr>
          <p:cNvSpPr/>
          <p:nvPr/>
        </p:nvSpPr>
        <p:spPr>
          <a:xfrm>
            <a:off x="15264133" y="9741410"/>
            <a:ext cx="687003" cy="240790"/>
          </a:xfrm>
          <a:prstGeom prst="rect">
            <a:avLst/>
          </a:prstGeom>
          <a:solidFill>
            <a:srgbClr val="0C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outerShdw blurRad="38100" dist="12700" dir="5400000" rotWithShape="0">
                    <a:srgbClr val="000000">
                      <a:alpha val="50000"/>
                    </a:srgbClr>
                  </a:outerShdw>
                </a:effectLst>
                <a:uFillTx/>
                <a:latin typeface="Avenir Next LT Pro" panose="020B0504020202020204" pitchFamily="34" charset="0"/>
                <a:sym typeface="Gill Sans"/>
              </a:rPr>
              <a:t>                                         Metal Coatings</a:t>
            </a:r>
          </a:p>
        </p:txBody>
      </p:sp>
      <p:sp>
        <p:nvSpPr>
          <p:cNvPr id="35" name="TextBox 34">
            <a:extLst>
              <a:ext uri="{FF2B5EF4-FFF2-40B4-BE49-F238E27FC236}">
                <a16:creationId xmlns:a16="http://schemas.microsoft.com/office/drawing/2014/main" id="{B626A65B-D558-4E33-892A-D928C63EE32E}"/>
              </a:ext>
            </a:extLst>
          </p:cNvPr>
          <p:cNvSpPr txBox="1"/>
          <p:nvPr/>
        </p:nvSpPr>
        <p:spPr>
          <a:xfrm>
            <a:off x="2728206" y="12611734"/>
            <a:ext cx="14964262"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marR="0" indent="-342900" algn="l" defTabSz="825500" rtl="0" fontAlgn="auto" latinLnBrk="0" hangingPunct="0">
              <a:lnSpc>
                <a:spcPct val="100000"/>
              </a:lnSpc>
              <a:spcBef>
                <a:spcPts val="0"/>
              </a:spcBef>
              <a:spcAft>
                <a:spcPts val="0"/>
              </a:spcAft>
              <a:buClrTx/>
              <a:buSzTx/>
              <a:buAutoNum type="arabicParenBoth"/>
              <a:tabLst/>
            </a:pPr>
            <a:r>
              <a:rPr lang="en-US" sz="1600" dirty="0">
                <a:solidFill>
                  <a:schemeClr val="bg1"/>
                </a:solidFill>
              </a:rPr>
              <a:t>41 galvanizing locations and 6 surface technologies locations; 1 tubular products location</a:t>
            </a:r>
          </a:p>
          <a:p>
            <a:pPr marL="342900" marR="0" indent="-342900" algn="l" defTabSz="825500" rtl="0" fontAlgn="auto" latinLnBrk="0" hangingPunct="0">
              <a:lnSpc>
                <a:spcPct val="100000"/>
              </a:lnSpc>
              <a:spcBef>
                <a:spcPts val="0"/>
              </a:spcBef>
              <a:spcAft>
                <a:spcPts val="0"/>
              </a:spcAft>
              <a:buClrTx/>
              <a:buSzTx/>
              <a:buAutoNum type="arabicParenBoth"/>
              <a:tabLst/>
            </a:pPr>
            <a:r>
              <a:rPr lang="en-US" sz="1600" dirty="0">
                <a:solidFill>
                  <a:schemeClr val="bg1"/>
                </a:solidFill>
              </a:rPr>
              <a:t>Sales and Adjusted EBITDA based on results for last twelve months, ending November 30, 2023</a:t>
            </a:r>
          </a:p>
          <a:p>
            <a:pPr marL="342900" marR="0" indent="-342900" algn="l" defTabSz="825500" rtl="0" fontAlgn="auto" latinLnBrk="0" hangingPunct="0">
              <a:lnSpc>
                <a:spcPct val="100000"/>
              </a:lnSpc>
              <a:spcBef>
                <a:spcPts val="0"/>
              </a:spcBef>
              <a:spcAft>
                <a:spcPts val="0"/>
              </a:spcAft>
              <a:buClrTx/>
              <a:buSzTx/>
              <a:buAutoNum type="arabicParenBoth"/>
              <a:tabLst/>
            </a:pPr>
            <a:r>
              <a:rPr lang="en-US" sz="1600" dirty="0">
                <a:solidFill>
                  <a:schemeClr val="bg1"/>
                </a:solidFill>
              </a:rPr>
              <a:t>Adjusted EBITDA excludes corporate costs</a:t>
            </a:r>
          </a:p>
          <a:p>
            <a:pPr marL="342900" marR="0" indent="-342900" algn="l" defTabSz="825500" rtl="0" fontAlgn="auto" latinLnBrk="0" hangingPunct="0">
              <a:lnSpc>
                <a:spcPct val="100000"/>
              </a:lnSpc>
              <a:spcBef>
                <a:spcPts val="0"/>
              </a:spcBef>
              <a:spcAft>
                <a:spcPts val="0"/>
              </a:spcAft>
              <a:buClrTx/>
              <a:buSzTx/>
              <a:buAutoNum type="arabicParenBoth"/>
              <a:tabLst/>
            </a:pPr>
            <a:r>
              <a:rPr lang="en-US" sz="1600" dirty="0">
                <a:solidFill>
                  <a:schemeClr val="bg1"/>
                </a:solidFill>
              </a:rPr>
              <a:t>Market Cap as of January 30, 2024</a:t>
            </a:r>
          </a:p>
        </p:txBody>
      </p:sp>
      <p:grpSp>
        <p:nvGrpSpPr>
          <p:cNvPr id="7" name="Group 6">
            <a:extLst>
              <a:ext uri="{FF2B5EF4-FFF2-40B4-BE49-F238E27FC236}">
                <a16:creationId xmlns:a16="http://schemas.microsoft.com/office/drawing/2014/main" id="{F1B11E4E-C91D-4629-B4AC-6381EFFE9430}"/>
              </a:ext>
            </a:extLst>
          </p:cNvPr>
          <p:cNvGrpSpPr/>
          <p:nvPr/>
        </p:nvGrpSpPr>
        <p:grpSpPr>
          <a:xfrm>
            <a:off x="7426191" y="1790569"/>
            <a:ext cx="16957809" cy="2228025"/>
            <a:chOff x="8920157" y="9260614"/>
            <a:chExt cx="13487400" cy="2731089"/>
          </a:xfrm>
        </p:grpSpPr>
        <p:sp>
          <p:nvSpPr>
            <p:cNvPr id="48" name="Rectangle 47">
              <a:extLst>
                <a:ext uri="{FF2B5EF4-FFF2-40B4-BE49-F238E27FC236}">
                  <a16:creationId xmlns:a16="http://schemas.microsoft.com/office/drawing/2014/main" id="{B56ED619-2173-4716-A42F-F71AEFFED4A1}"/>
                </a:ext>
              </a:extLst>
            </p:cNvPr>
            <p:cNvSpPr/>
            <p:nvPr/>
          </p:nvSpPr>
          <p:spPr>
            <a:xfrm>
              <a:off x="8920157" y="9260614"/>
              <a:ext cx="13487400" cy="273108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49" name="Straight Connector 48">
              <a:extLst>
                <a:ext uri="{FF2B5EF4-FFF2-40B4-BE49-F238E27FC236}">
                  <a16:creationId xmlns:a16="http://schemas.microsoft.com/office/drawing/2014/main" id="{E6856620-FDC3-41E0-869B-3F5B1BA2A11D}"/>
                </a:ext>
              </a:extLst>
            </p:cNvPr>
            <p:cNvCxnSpPr>
              <a:cxnSpLocks/>
            </p:cNvCxnSpPr>
            <p:nvPr/>
          </p:nvCxnSpPr>
          <p:spPr>
            <a:xfrm>
              <a:off x="13156326" y="10257229"/>
              <a:ext cx="0" cy="1066800"/>
            </a:xfrm>
            <a:prstGeom prst="line">
              <a:avLst/>
            </a:prstGeom>
            <a:noFill/>
            <a:ln w="28575" cap="flat">
              <a:solidFill>
                <a:schemeClr val="accent3">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B924A127-5C39-4641-83CB-B030AC70AE43}"/>
                </a:ext>
              </a:extLst>
            </p:cNvPr>
            <p:cNvCxnSpPr>
              <a:cxnSpLocks/>
            </p:cNvCxnSpPr>
            <p:nvPr/>
          </p:nvCxnSpPr>
          <p:spPr>
            <a:xfrm>
              <a:off x="15611322" y="10257229"/>
              <a:ext cx="0" cy="1066800"/>
            </a:xfrm>
            <a:prstGeom prst="line">
              <a:avLst/>
            </a:prstGeom>
            <a:noFill/>
            <a:ln w="28575" cap="flat">
              <a:solidFill>
                <a:schemeClr val="accent3">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9925B3E1-FEC2-4EB8-A484-D09FC317E7C0}"/>
                </a:ext>
              </a:extLst>
            </p:cNvPr>
            <p:cNvCxnSpPr>
              <a:cxnSpLocks/>
            </p:cNvCxnSpPr>
            <p:nvPr/>
          </p:nvCxnSpPr>
          <p:spPr>
            <a:xfrm>
              <a:off x="18978557" y="10229169"/>
              <a:ext cx="0" cy="1066800"/>
            </a:xfrm>
            <a:prstGeom prst="line">
              <a:avLst/>
            </a:prstGeom>
            <a:noFill/>
            <a:ln w="28575" cap="flat">
              <a:solidFill>
                <a:schemeClr val="accent3">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FFB24526-9A5D-4FE5-A3F5-E8E7086C3624}"/>
                </a:ext>
              </a:extLst>
            </p:cNvPr>
            <p:cNvSpPr txBox="1"/>
            <p:nvPr/>
          </p:nvSpPr>
          <p:spPr>
            <a:xfrm>
              <a:off x="9259143" y="10120975"/>
              <a:ext cx="3750771" cy="13393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defTabSz="825500" rtl="0" fontAlgn="auto" latinLnBrk="0" hangingPunct="0">
                <a:spcBef>
                  <a:spcPts val="0"/>
                </a:spcBef>
                <a:spcAft>
                  <a:spcPts val="600"/>
                </a:spcAft>
                <a:buClrTx/>
                <a:buSzTx/>
                <a:tabLst/>
              </a:pPr>
              <a:r>
                <a:rPr kumimoji="0" lang="en-US" sz="3200" b="1" i="0" u="none" strike="noStrike" cap="none" spc="0" normalizeH="0" baseline="0" dirty="0">
                  <a:ln>
                    <a:noFill/>
                  </a:ln>
                  <a:solidFill>
                    <a:schemeClr val="accent2"/>
                  </a:solidFill>
                  <a:effectLst/>
                  <a:uFillTx/>
                  <a:latin typeface="Avenir Next LT Pro" panose="020B0504020202020204" pitchFamily="34" charset="77"/>
                  <a:sym typeface="Gill Sans"/>
                </a:rPr>
                <a:t>FORT WORTH, TEXAS</a:t>
              </a:r>
            </a:p>
            <a:p>
              <a:pPr>
                <a:spcAft>
                  <a:spcPts val="600"/>
                </a:spcAft>
              </a:pPr>
              <a:r>
                <a:rPr kumimoji="0" lang="en-US" sz="2800" u="none" strike="noStrike" cap="none" spc="0" normalizeH="0" baseline="0" dirty="0">
                  <a:ln>
                    <a:noFill/>
                  </a:ln>
                  <a:solidFill>
                    <a:srgbClr val="000000"/>
                  </a:solidFill>
                  <a:effectLst/>
                  <a:uFillTx/>
                  <a:latin typeface="Avenir Next LT Pro" panose="020B0504020202020204" pitchFamily="34" charset="77"/>
                  <a:sym typeface="Gill Sans"/>
                </a:rPr>
                <a:t>Headquarters: </a:t>
              </a:r>
              <a:endParaRPr lang="en-US" sz="2800" dirty="0">
                <a:latin typeface="Avenir Next LT Pro" panose="020B0504020202020204" pitchFamily="34" charset="77"/>
              </a:endParaRPr>
            </a:p>
          </p:txBody>
        </p:sp>
        <p:sp>
          <p:nvSpPr>
            <p:cNvPr id="54" name="TextBox 53">
              <a:extLst>
                <a:ext uri="{FF2B5EF4-FFF2-40B4-BE49-F238E27FC236}">
                  <a16:creationId xmlns:a16="http://schemas.microsoft.com/office/drawing/2014/main" id="{950E12BB-5905-4FF9-BBB6-44A4C3181ACD}"/>
                </a:ext>
              </a:extLst>
            </p:cNvPr>
            <p:cNvSpPr txBox="1"/>
            <p:nvPr/>
          </p:nvSpPr>
          <p:spPr>
            <a:xfrm>
              <a:off x="13019517" y="9984450"/>
              <a:ext cx="2725281" cy="19995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defTabSz="825500" rtl="0" fontAlgn="auto" latinLnBrk="0" hangingPunct="0">
                <a:spcBef>
                  <a:spcPts val="0"/>
                </a:spcBef>
                <a:spcAft>
                  <a:spcPts val="0"/>
                </a:spcAft>
                <a:buClrTx/>
                <a:buSzTx/>
                <a:tabLst/>
              </a:pPr>
              <a:r>
                <a:rPr lang="en-US" sz="4400" b="1" dirty="0">
                  <a:solidFill>
                    <a:schemeClr val="accent2"/>
                  </a:solidFill>
                  <a:latin typeface="Avenir Next LT Pro" panose="020B0504020202020204" pitchFamily="34" charset="77"/>
                </a:rPr>
                <a:t>3,900</a:t>
              </a:r>
            </a:p>
            <a:p>
              <a:pPr marR="0" defTabSz="825500" rtl="0" fontAlgn="auto" latinLnBrk="0" hangingPunct="0">
                <a:spcBef>
                  <a:spcPts val="0"/>
                </a:spcBef>
                <a:spcAft>
                  <a:spcPts val="0"/>
                </a:spcAft>
                <a:buClrTx/>
                <a:buSzTx/>
                <a:tabLst/>
              </a:pPr>
              <a:r>
                <a:rPr kumimoji="0" lang="en-US" sz="2800" u="none" strike="noStrike" cap="none" spc="0" normalizeH="0" baseline="0" dirty="0">
                  <a:ln>
                    <a:noFill/>
                  </a:ln>
                  <a:solidFill>
                    <a:srgbClr val="000000"/>
                  </a:solidFill>
                  <a:effectLst/>
                  <a:uFillTx/>
                  <a:latin typeface="Avenir Next LT Pro" panose="020B0504020202020204" pitchFamily="34" charset="77"/>
                  <a:sym typeface="Gill Sans"/>
                </a:rPr>
                <a:t>Employees:</a:t>
              </a:r>
              <a:r>
                <a:rPr kumimoji="0" lang="en-US" sz="2800" b="0" i="0" u="none" strike="noStrike" cap="none" spc="0" normalizeH="0" baseline="0" dirty="0">
                  <a:ln>
                    <a:noFill/>
                  </a:ln>
                  <a:solidFill>
                    <a:srgbClr val="000000"/>
                  </a:solidFill>
                  <a:effectLst/>
                  <a:uFillTx/>
                  <a:latin typeface="Avenir Next LT Pro" panose="020B0504020202020204" pitchFamily="34" charset="77"/>
                  <a:sym typeface="Gill Sans"/>
                </a:rPr>
                <a:t> </a:t>
              </a:r>
              <a:br>
                <a:rPr kumimoji="0" lang="en-US" sz="2800" b="0" i="0" u="none" strike="noStrike" cap="none" spc="0" normalizeH="0" baseline="0" dirty="0">
                  <a:ln>
                    <a:noFill/>
                  </a:ln>
                  <a:solidFill>
                    <a:srgbClr val="000000"/>
                  </a:solidFill>
                  <a:effectLst/>
                  <a:uFillTx/>
                  <a:latin typeface="Avenir Next LT Pro" panose="020B0504020202020204" pitchFamily="34" charset="77"/>
                  <a:sym typeface="Gill Sans"/>
                </a:rPr>
              </a:br>
              <a:endParaRPr kumimoji="0" lang="en-US" sz="2800" b="1" i="0" u="none" strike="noStrike" cap="none" spc="0" normalizeH="0" baseline="0" dirty="0">
                <a:ln>
                  <a:noFill/>
                </a:ln>
                <a:solidFill>
                  <a:schemeClr val="accent2"/>
                </a:solidFill>
                <a:effectLst/>
                <a:uFillTx/>
                <a:latin typeface="Avenir Next LT Pro" panose="020B0504020202020204" pitchFamily="34" charset="77"/>
                <a:sym typeface="Gill Sans"/>
              </a:endParaRPr>
            </a:p>
          </p:txBody>
        </p:sp>
        <p:grpSp>
          <p:nvGrpSpPr>
            <p:cNvPr id="55" name="Group 54">
              <a:extLst>
                <a:ext uri="{FF2B5EF4-FFF2-40B4-BE49-F238E27FC236}">
                  <a16:creationId xmlns:a16="http://schemas.microsoft.com/office/drawing/2014/main" id="{FAA04FB2-6A1C-431C-ACCC-A2168B9A0D06}"/>
                </a:ext>
              </a:extLst>
            </p:cNvPr>
            <p:cNvGrpSpPr/>
            <p:nvPr/>
          </p:nvGrpSpPr>
          <p:grpSpPr>
            <a:xfrm>
              <a:off x="15216031" y="10103445"/>
              <a:ext cx="3957290" cy="1169534"/>
              <a:chOff x="12385570" y="9364360"/>
              <a:chExt cx="3957290" cy="1169534"/>
            </a:xfrm>
          </p:grpSpPr>
          <p:sp>
            <p:nvSpPr>
              <p:cNvPr id="56" name="TextBox 55">
                <a:extLst>
                  <a:ext uri="{FF2B5EF4-FFF2-40B4-BE49-F238E27FC236}">
                    <a16:creationId xmlns:a16="http://schemas.microsoft.com/office/drawing/2014/main" id="{1D86C179-A5C0-4D35-AC98-D5CB36689A01}"/>
                  </a:ext>
                </a:extLst>
              </p:cNvPr>
              <p:cNvSpPr txBox="1"/>
              <p:nvPr/>
            </p:nvSpPr>
            <p:spPr>
              <a:xfrm>
                <a:off x="12385570" y="9364360"/>
                <a:ext cx="3227788" cy="11695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defTabSz="825500" rtl="0" fontAlgn="auto" latinLnBrk="0" hangingPunct="0">
                  <a:spcBef>
                    <a:spcPts val="0"/>
                  </a:spcBef>
                  <a:spcAft>
                    <a:spcPts val="0"/>
                  </a:spcAft>
                  <a:buClrTx/>
                  <a:buSzTx/>
                  <a:tabLst/>
                </a:pPr>
                <a:r>
                  <a:rPr lang="en-US" sz="2800" dirty="0">
                    <a:latin typeface="Avenir Next LT Pro" panose="020B0504020202020204" pitchFamily="34" charset="77"/>
                  </a:rPr>
                  <a:t>Metal Coatings</a:t>
                </a:r>
                <a:r>
                  <a:rPr kumimoji="0" lang="en-US" sz="2800" u="none" strike="noStrike" cap="none" spc="0" normalizeH="0" baseline="0" dirty="0">
                    <a:ln>
                      <a:noFill/>
                    </a:ln>
                    <a:solidFill>
                      <a:srgbClr val="000000"/>
                    </a:solidFill>
                    <a:effectLst/>
                    <a:uFillTx/>
                    <a:latin typeface="Avenir Next LT Pro" panose="020B0504020202020204" pitchFamily="34" charset="77"/>
                    <a:sym typeface="Gill Sans"/>
                  </a:rPr>
                  <a:t> locations</a:t>
                </a:r>
                <a:r>
                  <a:rPr kumimoji="0" lang="en-US" sz="2800" u="none" strike="noStrike" cap="none" spc="0" normalizeH="0" baseline="30000" dirty="0">
                    <a:ln>
                      <a:noFill/>
                    </a:ln>
                    <a:solidFill>
                      <a:schemeClr val="accent3"/>
                    </a:solidFill>
                    <a:effectLst/>
                    <a:uFillTx/>
                    <a:latin typeface="Avenir Next LT Pro" panose="020B0504020202020204" pitchFamily="34" charset="77"/>
                    <a:sym typeface="Gill Sans"/>
                  </a:rPr>
                  <a:t>1</a:t>
                </a:r>
                <a:r>
                  <a:rPr kumimoji="0" lang="en-US" sz="2800" u="none" strike="noStrike" cap="none" spc="0" normalizeH="0" baseline="0" dirty="0">
                    <a:ln>
                      <a:noFill/>
                    </a:ln>
                    <a:solidFill>
                      <a:srgbClr val="000000"/>
                    </a:solidFill>
                    <a:effectLst/>
                    <a:uFillTx/>
                    <a:latin typeface="Avenir Next LT Pro" panose="020B0504020202020204" pitchFamily="34" charset="77"/>
                    <a:sym typeface="Gill Sans"/>
                  </a:rPr>
                  <a:t>: </a:t>
                </a:r>
                <a:endParaRPr kumimoji="0" lang="en-US" sz="2800" u="none" strike="noStrike" cap="none" spc="0" normalizeH="0" baseline="0" dirty="0">
                  <a:ln>
                    <a:noFill/>
                  </a:ln>
                  <a:solidFill>
                    <a:schemeClr val="accent2"/>
                  </a:solidFill>
                  <a:effectLst/>
                  <a:uFillTx/>
                  <a:latin typeface="Avenir Next LT Pro" panose="020B0504020202020204" pitchFamily="34" charset="77"/>
                  <a:sym typeface="Gill Sans"/>
                </a:endParaRPr>
              </a:p>
            </p:txBody>
          </p:sp>
          <p:sp>
            <p:nvSpPr>
              <p:cNvPr id="57" name="TextBox 56">
                <a:extLst>
                  <a:ext uri="{FF2B5EF4-FFF2-40B4-BE49-F238E27FC236}">
                    <a16:creationId xmlns:a16="http://schemas.microsoft.com/office/drawing/2014/main" id="{16B321E9-9499-4955-B1A8-3A9CB8F630C4}"/>
                  </a:ext>
                </a:extLst>
              </p:cNvPr>
              <p:cNvSpPr txBox="1"/>
              <p:nvPr/>
            </p:nvSpPr>
            <p:spPr>
              <a:xfrm>
                <a:off x="14883854" y="9407744"/>
                <a:ext cx="1459006" cy="1018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kumimoji="0" lang="en-US" sz="4800" b="1" i="0" u="none" strike="noStrike" cap="none" spc="0" normalizeH="0" baseline="0" dirty="0">
                    <a:ln>
                      <a:noFill/>
                    </a:ln>
                    <a:solidFill>
                      <a:schemeClr val="accent2"/>
                    </a:solidFill>
                    <a:effectLst/>
                    <a:uFillTx/>
                    <a:latin typeface="Avenir Next LT Pro" panose="020B0504020202020204" pitchFamily="34" charset="77"/>
                    <a:sym typeface="Gill Sans"/>
                  </a:rPr>
                  <a:t>48</a:t>
                </a:r>
                <a:endParaRPr lang="en-US" dirty="0">
                  <a:latin typeface="Avenir Next LT Pro" panose="020B0504020202020204" pitchFamily="34" charset="77"/>
                </a:endParaRPr>
              </a:p>
            </p:txBody>
          </p:sp>
        </p:grpSp>
        <p:grpSp>
          <p:nvGrpSpPr>
            <p:cNvPr id="58" name="Group 57">
              <a:extLst>
                <a:ext uri="{FF2B5EF4-FFF2-40B4-BE49-F238E27FC236}">
                  <a16:creationId xmlns:a16="http://schemas.microsoft.com/office/drawing/2014/main" id="{D0642457-F2EC-4297-9936-3AA27C8616AF}"/>
                </a:ext>
              </a:extLst>
            </p:cNvPr>
            <p:cNvGrpSpPr/>
            <p:nvPr/>
          </p:nvGrpSpPr>
          <p:grpSpPr>
            <a:xfrm>
              <a:off x="19205002" y="10163676"/>
              <a:ext cx="2854327" cy="1697712"/>
              <a:chOff x="13197564" y="9424591"/>
              <a:chExt cx="2854327" cy="1697712"/>
            </a:xfrm>
          </p:grpSpPr>
          <p:sp>
            <p:nvSpPr>
              <p:cNvPr id="59" name="TextBox 58">
                <a:extLst>
                  <a:ext uri="{FF2B5EF4-FFF2-40B4-BE49-F238E27FC236}">
                    <a16:creationId xmlns:a16="http://schemas.microsoft.com/office/drawing/2014/main" id="{DA44D777-7B9C-42D0-B14B-4625AE538182}"/>
                  </a:ext>
                </a:extLst>
              </p:cNvPr>
              <p:cNvSpPr txBox="1"/>
              <p:nvPr/>
            </p:nvSpPr>
            <p:spPr>
              <a:xfrm>
                <a:off x="13197564" y="9424591"/>
                <a:ext cx="1906632" cy="16977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defTabSz="825500" rtl="0" fontAlgn="auto" latinLnBrk="0" hangingPunct="0">
                  <a:spcBef>
                    <a:spcPts val="0"/>
                  </a:spcBef>
                  <a:spcAft>
                    <a:spcPts val="0"/>
                  </a:spcAft>
                  <a:buClrTx/>
                  <a:buSzTx/>
                  <a:tabLst/>
                </a:pPr>
                <a:r>
                  <a:rPr kumimoji="0" lang="en-US" sz="2800" u="none" strike="noStrike" cap="none" spc="0" normalizeH="0" baseline="0" dirty="0">
                    <a:ln>
                      <a:noFill/>
                    </a:ln>
                    <a:solidFill>
                      <a:srgbClr val="000000"/>
                    </a:solidFill>
                    <a:effectLst/>
                    <a:uFillTx/>
                    <a:latin typeface="Avenir Next LT Pro" panose="020B0504020202020204" pitchFamily="34" charset="77"/>
                    <a:sym typeface="Gill Sans"/>
                  </a:rPr>
                  <a:t>Coil Coating Locations: </a:t>
                </a:r>
                <a:endParaRPr kumimoji="0" lang="en-US" sz="2800" u="none" strike="noStrike" cap="none" spc="0" normalizeH="0" baseline="0" dirty="0">
                  <a:ln>
                    <a:noFill/>
                  </a:ln>
                  <a:solidFill>
                    <a:schemeClr val="accent2"/>
                  </a:solidFill>
                  <a:effectLst/>
                  <a:uFillTx/>
                  <a:latin typeface="Avenir Next LT Pro" panose="020B0504020202020204" pitchFamily="34" charset="77"/>
                  <a:sym typeface="Gill Sans"/>
                </a:endParaRPr>
              </a:p>
            </p:txBody>
          </p:sp>
          <p:sp>
            <p:nvSpPr>
              <p:cNvPr id="60" name="TextBox 59">
                <a:extLst>
                  <a:ext uri="{FF2B5EF4-FFF2-40B4-BE49-F238E27FC236}">
                    <a16:creationId xmlns:a16="http://schemas.microsoft.com/office/drawing/2014/main" id="{3562E15C-AEC0-430D-B2AF-412A1FC1F311}"/>
                  </a:ext>
                </a:extLst>
              </p:cNvPr>
              <p:cNvSpPr txBox="1"/>
              <p:nvPr/>
            </p:nvSpPr>
            <p:spPr>
              <a:xfrm>
                <a:off x="14870813" y="9424591"/>
                <a:ext cx="1181078" cy="10186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1" dirty="0">
                    <a:solidFill>
                      <a:schemeClr val="accent2"/>
                    </a:solidFill>
                    <a:latin typeface="Avenir Next LT Pro" panose="020B0504020202020204" pitchFamily="34" charset="77"/>
                  </a:rPr>
                  <a:t>13</a:t>
                </a:r>
                <a:endParaRPr lang="en-US" dirty="0">
                  <a:latin typeface="Avenir Next LT Pro" panose="020B0504020202020204" pitchFamily="34" charset="77"/>
                </a:endParaRPr>
              </a:p>
            </p:txBody>
          </p:sp>
        </p:grpSp>
      </p:grpSp>
      <p:sp>
        <p:nvSpPr>
          <p:cNvPr id="12" name="_Page_Number">
            <a:extLst>
              <a:ext uri="{FF2B5EF4-FFF2-40B4-BE49-F238E27FC236}">
                <a16:creationId xmlns:a16="http://schemas.microsoft.com/office/drawing/2014/main" id="{86E03CC1-404F-C8FE-79BC-2EEFB0057F6E}"/>
              </a:ext>
            </a:extLst>
          </p:cNvPr>
          <p:cNvSpPr txBox="1"/>
          <p:nvPr/>
        </p:nvSpPr>
        <p:spPr>
          <a:xfrm>
            <a:off x="23258183" y="12851388"/>
            <a:ext cx="525785" cy="471924"/>
          </a:xfrm>
          <a:prstGeom prst="rect">
            <a:avLst/>
          </a:prstGeom>
          <a:ln w="12700">
            <a:miter lim="400000"/>
          </a:ln>
        </p:spPr>
        <p:txBody>
          <a:bodyPr wrap="square" lIns="50800" tIns="50800" rIns="50800" bIns="5080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solidFill>
                  <a:schemeClr val="accent2"/>
                </a:solidFill>
              </a:defRPr>
            </a:lvl1pPr>
          </a:lstStyle>
          <a:p>
            <a:r>
              <a:rPr lang="en-US"/>
              <a:t>1</a:t>
            </a:r>
          </a:p>
        </p:txBody>
      </p:sp>
      <p:grpSp>
        <p:nvGrpSpPr>
          <p:cNvPr id="17" name="Group 16">
            <a:extLst>
              <a:ext uri="{FF2B5EF4-FFF2-40B4-BE49-F238E27FC236}">
                <a16:creationId xmlns:a16="http://schemas.microsoft.com/office/drawing/2014/main" id="{5272EDCA-DA6B-7ED5-569F-97C51BB5667C}"/>
              </a:ext>
            </a:extLst>
          </p:cNvPr>
          <p:cNvGrpSpPr/>
          <p:nvPr/>
        </p:nvGrpSpPr>
        <p:grpSpPr>
          <a:xfrm>
            <a:off x="206312" y="6370308"/>
            <a:ext cx="6594415" cy="4819614"/>
            <a:chOff x="9350098" y="2418795"/>
            <a:chExt cx="13509902" cy="9087405"/>
          </a:xfrm>
        </p:grpSpPr>
        <p:pic>
          <p:nvPicPr>
            <p:cNvPr id="18" name="Graphic 17">
              <a:extLst>
                <a:ext uri="{FF2B5EF4-FFF2-40B4-BE49-F238E27FC236}">
                  <a16:creationId xmlns:a16="http://schemas.microsoft.com/office/drawing/2014/main" id="{6EC4E519-6077-1976-6E9B-E26AB64277D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012" t="33572" r="5694" b="6670"/>
            <a:stretch/>
          </p:blipFill>
          <p:spPr>
            <a:xfrm>
              <a:off x="9350098" y="2418795"/>
              <a:ext cx="13509902" cy="9087405"/>
            </a:xfrm>
            <a:prstGeom prst="rect">
              <a:avLst/>
            </a:prstGeom>
          </p:spPr>
        </p:pic>
        <p:sp>
          <p:nvSpPr>
            <p:cNvPr id="19" name="Oval 18">
              <a:extLst>
                <a:ext uri="{FF2B5EF4-FFF2-40B4-BE49-F238E27FC236}">
                  <a16:creationId xmlns:a16="http://schemas.microsoft.com/office/drawing/2014/main" id="{9F2B54C5-B888-7C46-8751-8396C61E6817}"/>
                </a:ext>
              </a:extLst>
            </p:cNvPr>
            <p:cNvSpPr>
              <a:spLocks/>
            </p:cNvSpPr>
            <p:nvPr/>
          </p:nvSpPr>
          <p:spPr>
            <a:xfrm>
              <a:off x="16654960" y="5308908"/>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20" name="Oval 19">
              <a:extLst>
                <a:ext uri="{FF2B5EF4-FFF2-40B4-BE49-F238E27FC236}">
                  <a16:creationId xmlns:a16="http://schemas.microsoft.com/office/drawing/2014/main" id="{4A24B1FC-FA81-EECE-943F-289CC69CC518}"/>
                </a:ext>
              </a:extLst>
            </p:cNvPr>
            <p:cNvSpPr>
              <a:spLocks/>
            </p:cNvSpPr>
            <p:nvPr/>
          </p:nvSpPr>
          <p:spPr>
            <a:xfrm>
              <a:off x="16641448" y="5712465"/>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21" name="Oval 20">
              <a:extLst>
                <a:ext uri="{FF2B5EF4-FFF2-40B4-BE49-F238E27FC236}">
                  <a16:creationId xmlns:a16="http://schemas.microsoft.com/office/drawing/2014/main" id="{DA8AB64D-0047-2B39-296C-9468954DD76B}"/>
                </a:ext>
              </a:extLst>
            </p:cNvPr>
            <p:cNvSpPr>
              <a:spLocks/>
            </p:cNvSpPr>
            <p:nvPr/>
          </p:nvSpPr>
          <p:spPr>
            <a:xfrm>
              <a:off x="17729208" y="5853049"/>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22" name="Oval 21">
              <a:extLst>
                <a:ext uri="{FF2B5EF4-FFF2-40B4-BE49-F238E27FC236}">
                  <a16:creationId xmlns:a16="http://schemas.microsoft.com/office/drawing/2014/main" id="{8A5756E0-6D51-694C-22D0-0AF0647F09ED}"/>
                </a:ext>
              </a:extLst>
            </p:cNvPr>
            <p:cNvSpPr>
              <a:spLocks/>
            </p:cNvSpPr>
            <p:nvPr/>
          </p:nvSpPr>
          <p:spPr>
            <a:xfrm>
              <a:off x="17790718" y="6246570"/>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23" name="Oval 22">
              <a:extLst>
                <a:ext uri="{FF2B5EF4-FFF2-40B4-BE49-F238E27FC236}">
                  <a16:creationId xmlns:a16="http://schemas.microsoft.com/office/drawing/2014/main" id="{2B5DE713-EC68-E37E-F892-0D474E7B4D6C}"/>
                </a:ext>
              </a:extLst>
            </p:cNvPr>
            <p:cNvSpPr>
              <a:spLocks/>
            </p:cNvSpPr>
            <p:nvPr/>
          </p:nvSpPr>
          <p:spPr>
            <a:xfrm>
              <a:off x="17840182" y="6432422"/>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24" name="Oval 23">
              <a:extLst>
                <a:ext uri="{FF2B5EF4-FFF2-40B4-BE49-F238E27FC236}">
                  <a16:creationId xmlns:a16="http://schemas.microsoft.com/office/drawing/2014/main" id="{CB58A5A9-1A06-2E49-F4DE-655006D376DE}"/>
                </a:ext>
              </a:extLst>
            </p:cNvPr>
            <p:cNvSpPr>
              <a:spLocks/>
            </p:cNvSpPr>
            <p:nvPr/>
          </p:nvSpPr>
          <p:spPr>
            <a:xfrm>
              <a:off x="17438537" y="6650005"/>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25" name="Oval 24">
              <a:extLst>
                <a:ext uri="{FF2B5EF4-FFF2-40B4-BE49-F238E27FC236}">
                  <a16:creationId xmlns:a16="http://schemas.microsoft.com/office/drawing/2014/main" id="{E2BE6F65-1E8E-0218-2C7B-8E032028F6E4}"/>
                </a:ext>
              </a:extLst>
            </p:cNvPr>
            <p:cNvSpPr>
              <a:spLocks/>
            </p:cNvSpPr>
            <p:nvPr/>
          </p:nvSpPr>
          <p:spPr>
            <a:xfrm>
              <a:off x="17802777" y="6912354"/>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26" name="Oval 25">
              <a:extLst>
                <a:ext uri="{FF2B5EF4-FFF2-40B4-BE49-F238E27FC236}">
                  <a16:creationId xmlns:a16="http://schemas.microsoft.com/office/drawing/2014/main" id="{6CD1E223-670D-E038-A25F-38C074140DC5}"/>
                </a:ext>
              </a:extLst>
            </p:cNvPr>
            <p:cNvSpPr>
              <a:spLocks/>
            </p:cNvSpPr>
            <p:nvPr/>
          </p:nvSpPr>
          <p:spPr>
            <a:xfrm>
              <a:off x="18153966" y="6779617"/>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30" name="Oval 29">
              <a:extLst>
                <a:ext uri="{FF2B5EF4-FFF2-40B4-BE49-F238E27FC236}">
                  <a16:creationId xmlns:a16="http://schemas.microsoft.com/office/drawing/2014/main" id="{F3FF1ED4-78B0-9386-432F-1DFD8388E9A5}"/>
                </a:ext>
              </a:extLst>
            </p:cNvPr>
            <p:cNvSpPr>
              <a:spLocks/>
            </p:cNvSpPr>
            <p:nvPr/>
          </p:nvSpPr>
          <p:spPr>
            <a:xfrm>
              <a:off x="18521163" y="6388479"/>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31" name="Oval 30">
              <a:extLst>
                <a:ext uri="{FF2B5EF4-FFF2-40B4-BE49-F238E27FC236}">
                  <a16:creationId xmlns:a16="http://schemas.microsoft.com/office/drawing/2014/main" id="{6F6DFD8F-BE89-DAE9-2099-1871F4D39483}"/>
                </a:ext>
              </a:extLst>
            </p:cNvPr>
            <p:cNvSpPr>
              <a:spLocks/>
            </p:cNvSpPr>
            <p:nvPr/>
          </p:nvSpPr>
          <p:spPr>
            <a:xfrm>
              <a:off x="18449802" y="6977783"/>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32" name="Oval 31">
              <a:extLst>
                <a:ext uri="{FF2B5EF4-FFF2-40B4-BE49-F238E27FC236}">
                  <a16:creationId xmlns:a16="http://schemas.microsoft.com/office/drawing/2014/main" id="{3C6514B1-20B2-8A81-3545-4CCDEE49A8E7}"/>
                </a:ext>
              </a:extLst>
            </p:cNvPr>
            <p:cNvSpPr>
              <a:spLocks/>
            </p:cNvSpPr>
            <p:nvPr/>
          </p:nvSpPr>
          <p:spPr>
            <a:xfrm>
              <a:off x="18804962" y="6703418"/>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33" name="Oval 32">
              <a:extLst>
                <a:ext uri="{FF2B5EF4-FFF2-40B4-BE49-F238E27FC236}">
                  <a16:creationId xmlns:a16="http://schemas.microsoft.com/office/drawing/2014/main" id="{726B86E3-C58A-64E6-7265-76104EA407B6}"/>
                </a:ext>
              </a:extLst>
            </p:cNvPr>
            <p:cNvSpPr>
              <a:spLocks/>
            </p:cNvSpPr>
            <p:nvPr/>
          </p:nvSpPr>
          <p:spPr>
            <a:xfrm>
              <a:off x="19457396" y="6467125"/>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34" name="Oval 33">
              <a:extLst>
                <a:ext uri="{FF2B5EF4-FFF2-40B4-BE49-F238E27FC236}">
                  <a16:creationId xmlns:a16="http://schemas.microsoft.com/office/drawing/2014/main" id="{6F6FD2CC-CECE-E613-A570-FFA91FA05623}"/>
                </a:ext>
              </a:extLst>
            </p:cNvPr>
            <p:cNvSpPr>
              <a:spLocks/>
            </p:cNvSpPr>
            <p:nvPr/>
          </p:nvSpPr>
          <p:spPr>
            <a:xfrm>
              <a:off x="19413192" y="5808304"/>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36" name="Oval 35">
              <a:extLst>
                <a:ext uri="{FF2B5EF4-FFF2-40B4-BE49-F238E27FC236}">
                  <a16:creationId xmlns:a16="http://schemas.microsoft.com/office/drawing/2014/main" id="{8057980B-4531-F506-9101-20413DBAE69E}"/>
                </a:ext>
              </a:extLst>
            </p:cNvPr>
            <p:cNvSpPr>
              <a:spLocks/>
            </p:cNvSpPr>
            <p:nvPr/>
          </p:nvSpPr>
          <p:spPr>
            <a:xfrm>
              <a:off x="20956675" y="4744957"/>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0" name="Oval 39">
              <a:extLst>
                <a:ext uri="{FF2B5EF4-FFF2-40B4-BE49-F238E27FC236}">
                  <a16:creationId xmlns:a16="http://schemas.microsoft.com/office/drawing/2014/main" id="{2C74DB58-A3E2-F3BE-3919-45265F3C654C}"/>
                </a:ext>
              </a:extLst>
            </p:cNvPr>
            <p:cNvSpPr>
              <a:spLocks/>
            </p:cNvSpPr>
            <p:nvPr/>
          </p:nvSpPr>
          <p:spPr>
            <a:xfrm>
              <a:off x="19563001" y="7439456"/>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1" name="Oval 40">
              <a:extLst>
                <a:ext uri="{FF2B5EF4-FFF2-40B4-BE49-F238E27FC236}">
                  <a16:creationId xmlns:a16="http://schemas.microsoft.com/office/drawing/2014/main" id="{CE957C86-DEE3-A511-4EE0-B100F166102C}"/>
                </a:ext>
              </a:extLst>
            </p:cNvPr>
            <p:cNvSpPr>
              <a:spLocks/>
            </p:cNvSpPr>
            <p:nvPr/>
          </p:nvSpPr>
          <p:spPr>
            <a:xfrm>
              <a:off x="18696804" y="7994816"/>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2" name="Oval 41">
              <a:extLst>
                <a:ext uri="{FF2B5EF4-FFF2-40B4-BE49-F238E27FC236}">
                  <a16:creationId xmlns:a16="http://schemas.microsoft.com/office/drawing/2014/main" id="{6A7A379D-EAE9-B0F4-0C59-CF1EF19C23DE}"/>
                </a:ext>
              </a:extLst>
            </p:cNvPr>
            <p:cNvSpPr>
              <a:spLocks/>
            </p:cNvSpPr>
            <p:nvPr/>
          </p:nvSpPr>
          <p:spPr>
            <a:xfrm>
              <a:off x="18219407" y="7852849"/>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3" name="Oval 42">
              <a:extLst>
                <a:ext uri="{FF2B5EF4-FFF2-40B4-BE49-F238E27FC236}">
                  <a16:creationId xmlns:a16="http://schemas.microsoft.com/office/drawing/2014/main" id="{CCDCD14E-2FFB-5B51-2974-F3AA3073AC74}"/>
                </a:ext>
              </a:extLst>
            </p:cNvPr>
            <p:cNvSpPr>
              <a:spLocks/>
            </p:cNvSpPr>
            <p:nvPr/>
          </p:nvSpPr>
          <p:spPr>
            <a:xfrm>
              <a:off x="18819273" y="7252668"/>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4" name="Oval 43">
              <a:extLst>
                <a:ext uri="{FF2B5EF4-FFF2-40B4-BE49-F238E27FC236}">
                  <a16:creationId xmlns:a16="http://schemas.microsoft.com/office/drawing/2014/main" id="{F9D00ED0-9D86-FF63-840D-53B4F258E99F}"/>
                </a:ext>
              </a:extLst>
            </p:cNvPr>
            <p:cNvSpPr>
              <a:spLocks/>
            </p:cNvSpPr>
            <p:nvPr/>
          </p:nvSpPr>
          <p:spPr>
            <a:xfrm>
              <a:off x="17269205" y="7459526"/>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5" name="Oval 44">
              <a:extLst>
                <a:ext uri="{FF2B5EF4-FFF2-40B4-BE49-F238E27FC236}">
                  <a16:creationId xmlns:a16="http://schemas.microsoft.com/office/drawing/2014/main" id="{67B486C5-2F56-8081-2FC6-BFA8837922C2}"/>
                </a:ext>
              </a:extLst>
            </p:cNvPr>
            <p:cNvSpPr>
              <a:spLocks/>
            </p:cNvSpPr>
            <p:nvPr/>
          </p:nvSpPr>
          <p:spPr>
            <a:xfrm>
              <a:off x="16601042" y="7003794"/>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6" name="Oval 45">
              <a:extLst>
                <a:ext uri="{FF2B5EF4-FFF2-40B4-BE49-F238E27FC236}">
                  <a16:creationId xmlns:a16="http://schemas.microsoft.com/office/drawing/2014/main" id="{5EA8CA38-0E31-77A3-417C-FF6E4E7566DC}"/>
                </a:ext>
              </a:extLst>
            </p:cNvPr>
            <p:cNvSpPr>
              <a:spLocks/>
            </p:cNvSpPr>
            <p:nvPr/>
          </p:nvSpPr>
          <p:spPr>
            <a:xfrm>
              <a:off x="15498389" y="6238725"/>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47" name="Oval 46">
              <a:extLst>
                <a:ext uri="{FF2B5EF4-FFF2-40B4-BE49-F238E27FC236}">
                  <a16:creationId xmlns:a16="http://schemas.microsoft.com/office/drawing/2014/main" id="{C74A3E2A-DDBF-E968-94FC-521BA4EFA6C3}"/>
                </a:ext>
              </a:extLst>
            </p:cNvPr>
            <p:cNvSpPr>
              <a:spLocks/>
            </p:cNvSpPr>
            <p:nvPr/>
          </p:nvSpPr>
          <p:spPr>
            <a:xfrm>
              <a:off x="15992649" y="7757882"/>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52" name="Oval 51">
              <a:extLst>
                <a:ext uri="{FF2B5EF4-FFF2-40B4-BE49-F238E27FC236}">
                  <a16:creationId xmlns:a16="http://schemas.microsoft.com/office/drawing/2014/main" id="{41B56D78-E513-2E9B-75A4-B6CAD55187EC}"/>
                </a:ext>
              </a:extLst>
            </p:cNvPr>
            <p:cNvSpPr>
              <a:spLocks/>
            </p:cNvSpPr>
            <p:nvPr/>
          </p:nvSpPr>
          <p:spPr>
            <a:xfrm>
              <a:off x="16231764" y="7974728"/>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1" name="Oval 60">
              <a:extLst>
                <a:ext uri="{FF2B5EF4-FFF2-40B4-BE49-F238E27FC236}">
                  <a16:creationId xmlns:a16="http://schemas.microsoft.com/office/drawing/2014/main" id="{E6B81E7A-3346-A59F-8C73-0DAE00CC21B2}"/>
                </a:ext>
              </a:extLst>
            </p:cNvPr>
            <p:cNvSpPr>
              <a:spLocks/>
            </p:cNvSpPr>
            <p:nvPr/>
          </p:nvSpPr>
          <p:spPr>
            <a:xfrm>
              <a:off x="16795467" y="8096303"/>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2" name="Oval 61">
              <a:extLst>
                <a:ext uri="{FF2B5EF4-FFF2-40B4-BE49-F238E27FC236}">
                  <a16:creationId xmlns:a16="http://schemas.microsoft.com/office/drawing/2014/main" id="{64E3E9AA-F01A-586C-2F4E-038265BE4509}"/>
                </a:ext>
              </a:extLst>
            </p:cNvPr>
            <p:cNvSpPr>
              <a:spLocks/>
            </p:cNvSpPr>
            <p:nvPr/>
          </p:nvSpPr>
          <p:spPr>
            <a:xfrm>
              <a:off x="16328223" y="8772127"/>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3" name="Oval 62">
              <a:extLst>
                <a:ext uri="{FF2B5EF4-FFF2-40B4-BE49-F238E27FC236}">
                  <a16:creationId xmlns:a16="http://schemas.microsoft.com/office/drawing/2014/main" id="{47490620-FF3E-6379-6C3D-EDC86F9B7E8E}"/>
                </a:ext>
              </a:extLst>
            </p:cNvPr>
            <p:cNvSpPr>
              <a:spLocks/>
            </p:cNvSpPr>
            <p:nvPr/>
          </p:nvSpPr>
          <p:spPr>
            <a:xfrm>
              <a:off x="16084089" y="8586721"/>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4" name="Oval 63">
              <a:extLst>
                <a:ext uri="{FF2B5EF4-FFF2-40B4-BE49-F238E27FC236}">
                  <a16:creationId xmlns:a16="http://schemas.microsoft.com/office/drawing/2014/main" id="{A357A638-A236-7B24-DB9D-D37A40FBBCAB}"/>
                </a:ext>
              </a:extLst>
            </p:cNvPr>
            <p:cNvSpPr>
              <a:spLocks/>
            </p:cNvSpPr>
            <p:nvPr/>
          </p:nvSpPr>
          <p:spPr>
            <a:xfrm>
              <a:off x="15792566" y="8772126"/>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5" name="Oval 64">
              <a:extLst>
                <a:ext uri="{FF2B5EF4-FFF2-40B4-BE49-F238E27FC236}">
                  <a16:creationId xmlns:a16="http://schemas.microsoft.com/office/drawing/2014/main" id="{7839C407-86A0-C239-F196-31C1D20EAB49}"/>
                </a:ext>
              </a:extLst>
            </p:cNvPr>
            <p:cNvSpPr>
              <a:spLocks/>
            </p:cNvSpPr>
            <p:nvPr/>
          </p:nvSpPr>
          <p:spPr>
            <a:xfrm>
              <a:off x="16048401" y="9000460"/>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6" name="Oval 65">
              <a:extLst>
                <a:ext uri="{FF2B5EF4-FFF2-40B4-BE49-F238E27FC236}">
                  <a16:creationId xmlns:a16="http://schemas.microsoft.com/office/drawing/2014/main" id="{F3062A98-1585-2A99-1372-A88873B777FA}"/>
                </a:ext>
              </a:extLst>
            </p:cNvPr>
            <p:cNvSpPr>
              <a:spLocks/>
            </p:cNvSpPr>
            <p:nvPr/>
          </p:nvSpPr>
          <p:spPr>
            <a:xfrm>
              <a:off x="16501659" y="9207007"/>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7" name="Oval 66">
              <a:extLst>
                <a:ext uri="{FF2B5EF4-FFF2-40B4-BE49-F238E27FC236}">
                  <a16:creationId xmlns:a16="http://schemas.microsoft.com/office/drawing/2014/main" id="{B4B70E4E-EE70-62A3-5871-9FD62D84D498}"/>
                </a:ext>
              </a:extLst>
            </p:cNvPr>
            <p:cNvSpPr>
              <a:spLocks/>
            </p:cNvSpPr>
            <p:nvPr/>
          </p:nvSpPr>
          <p:spPr>
            <a:xfrm>
              <a:off x="16464935" y="9587645"/>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8" name="Oval 67">
              <a:extLst>
                <a:ext uri="{FF2B5EF4-FFF2-40B4-BE49-F238E27FC236}">
                  <a16:creationId xmlns:a16="http://schemas.microsoft.com/office/drawing/2014/main" id="{7E8E6F91-B412-B924-71CA-43790F243444}"/>
                </a:ext>
              </a:extLst>
            </p:cNvPr>
            <p:cNvSpPr>
              <a:spLocks/>
            </p:cNvSpPr>
            <p:nvPr/>
          </p:nvSpPr>
          <p:spPr>
            <a:xfrm>
              <a:off x="16140324" y="9718651"/>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69" name="Oval 68">
              <a:extLst>
                <a:ext uri="{FF2B5EF4-FFF2-40B4-BE49-F238E27FC236}">
                  <a16:creationId xmlns:a16="http://schemas.microsoft.com/office/drawing/2014/main" id="{C4CD8F9A-9503-7C96-F224-CD23BEF8191E}"/>
                </a:ext>
              </a:extLst>
            </p:cNvPr>
            <p:cNvSpPr>
              <a:spLocks/>
            </p:cNvSpPr>
            <p:nvPr/>
          </p:nvSpPr>
          <p:spPr>
            <a:xfrm>
              <a:off x="15562002" y="9478770"/>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0" name="Oval 69">
              <a:extLst>
                <a:ext uri="{FF2B5EF4-FFF2-40B4-BE49-F238E27FC236}">
                  <a16:creationId xmlns:a16="http://schemas.microsoft.com/office/drawing/2014/main" id="{162E50A1-9340-F2E3-86C0-C28B8AD39C46}"/>
                </a:ext>
              </a:extLst>
            </p:cNvPr>
            <p:cNvSpPr>
              <a:spLocks/>
            </p:cNvSpPr>
            <p:nvPr/>
          </p:nvSpPr>
          <p:spPr>
            <a:xfrm>
              <a:off x="12384073" y="8134784"/>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2" name="Oval 71">
              <a:extLst>
                <a:ext uri="{FF2B5EF4-FFF2-40B4-BE49-F238E27FC236}">
                  <a16:creationId xmlns:a16="http://schemas.microsoft.com/office/drawing/2014/main" id="{8EE7DC0A-EB4C-9CFE-E7F1-6A1F4C77F5C9}"/>
                </a:ext>
              </a:extLst>
            </p:cNvPr>
            <p:cNvSpPr>
              <a:spLocks/>
            </p:cNvSpPr>
            <p:nvPr/>
          </p:nvSpPr>
          <p:spPr>
            <a:xfrm>
              <a:off x="13996280" y="6937169"/>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4" name="Oval 73">
              <a:extLst>
                <a:ext uri="{FF2B5EF4-FFF2-40B4-BE49-F238E27FC236}">
                  <a16:creationId xmlns:a16="http://schemas.microsoft.com/office/drawing/2014/main" id="{E4E28938-8CE2-4DF6-F6E4-7E8B968A9A6C}"/>
                </a:ext>
              </a:extLst>
            </p:cNvPr>
            <p:cNvSpPr>
              <a:spLocks/>
            </p:cNvSpPr>
            <p:nvPr/>
          </p:nvSpPr>
          <p:spPr>
            <a:xfrm>
              <a:off x="17918973" y="9286711"/>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5" name="Oval 74">
              <a:extLst>
                <a:ext uri="{FF2B5EF4-FFF2-40B4-BE49-F238E27FC236}">
                  <a16:creationId xmlns:a16="http://schemas.microsoft.com/office/drawing/2014/main" id="{62F768BE-7AA8-3C37-8B83-2B45137E2E4D}"/>
                </a:ext>
              </a:extLst>
            </p:cNvPr>
            <p:cNvSpPr>
              <a:spLocks/>
            </p:cNvSpPr>
            <p:nvPr/>
          </p:nvSpPr>
          <p:spPr>
            <a:xfrm>
              <a:off x="18206338" y="9055152"/>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6" name="Oval 75">
              <a:extLst>
                <a:ext uri="{FF2B5EF4-FFF2-40B4-BE49-F238E27FC236}">
                  <a16:creationId xmlns:a16="http://schemas.microsoft.com/office/drawing/2014/main" id="{2C327B2A-ACFF-DAAA-F704-278AF27A9341}"/>
                </a:ext>
              </a:extLst>
            </p:cNvPr>
            <p:cNvSpPr>
              <a:spLocks/>
            </p:cNvSpPr>
            <p:nvPr/>
          </p:nvSpPr>
          <p:spPr>
            <a:xfrm>
              <a:off x="17491311" y="9515712"/>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7" name="Oval 76">
              <a:extLst>
                <a:ext uri="{FF2B5EF4-FFF2-40B4-BE49-F238E27FC236}">
                  <a16:creationId xmlns:a16="http://schemas.microsoft.com/office/drawing/2014/main" id="{02E98662-2365-E9C2-ACE8-30FD0380FEDC}"/>
                </a:ext>
              </a:extLst>
            </p:cNvPr>
            <p:cNvSpPr>
              <a:spLocks/>
            </p:cNvSpPr>
            <p:nvPr/>
          </p:nvSpPr>
          <p:spPr>
            <a:xfrm>
              <a:off x="10920535" y="6497437"/>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8" name="Oval 77">
              <a:extLst>
                <a:ext uri="{FF2B5EF4-FFF2-40B4-BE49-F238E27FC236}">
                  <a16:creationId xmlns:a16="http://schemas.microsoft.com/office/drawing/2014/main" id="{D3AD3957-0C12-A454-5272-AC3171D0E9CA}"/>
                </a:ext>
              </a:extLst>
            </p:cNvPr>
            <p:cNvSpPr>
              <a:spLocks/>
            </p:cNvSpPr>
            <p:nvPr/>
          </p:nvSpPr>
          <p:spPr>
            <a:xfrm>
              <a:off x="13794721" y="3575973"/>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79" name="Oval 78">
              <a:extLst>
                <a:ext uri="{FF2B5EF4-FFF2-40B4-BE49-F238E27FC236}">
                  <a16:creationId xmlns:a16="http://schemas.microsoft.com/office/drawing/2014/main" id="{9D9AB557-A63E-D4F0-1C21-9DC876F322A2}"/>
                </a:ext>
              </a:extLst>
            </p:cNvPr>
            <p:cNvSpPr>
              <a:spLocks/>
            </p:cNvSpPr>
            <p:nvPr/>
          </p:nvSpPr>
          <p:spPr>
            <a:xfrm>
              <a:off x="12781708" y="3492468"/>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0" name="Oval 79">
              <a:extLst>
                <a:ext uri="{FF2B5EF4-FFF2-40B4-BE49-F238E27FC236}">
                  <a16:creationId xmlns:a16="http://schemas.microsoft.com/office/drawing/2014/main" id="{6C4C40A2-E579-BC43-A9D4-A221795BC086}"/>
                </a:ext>
              </a:extLst>
            </p:cNvPr>
            <p:cNvSpPr/>
            <p:nvPr/>
          </p:nvSpPr>
          <p:spPr>
            <a:xfrm>
              <a:off x="20506983" y="6729474"/>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1" name="Oval 80">
              <a:extLst>
                <a:ext uri="{FF2B5EF4-FFF2-40B4-BE49-F238E27FC236}">
                  <a16:creationId xmlns:a16="http://schemas.microsoft.com/office/drawing/2014/main" id="{C6E9BE09-5BE2-F469-9ED1-F38D67715505}"/>
                </a:ext>
              </a:extLst>
            </p:cNvPr>
            <p:cNvSpPr/>
            <p:nvPr/>
          </p:nvSpPr>
          <p:spPr>
            <a:xfrm>
              <a:off x="19730521" y="6836582"/>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2" name="Oval 81">
              <a:extLst>
                <a:ext uri="{FF2B5EF4-FFF2-40B4-BE49-F238E27FC236}">
                  <a16:creationId xmlns:a16="http://schemas.microsoft.com/office/drawing/2014/main" id="{04E59C8E-06DC-78A6-6298-DE3E6BAF35CA}"/>
                </a:ext>
              </a:extLst>
            </p:cNvPr>
            <p:cNvSpPr/>
            <p:nvPr/>
          </p:nvSpPr>
          <p:spPr>
            <a:xfrm>
              <a:off x="19903704" y="8158065"/>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3" name="Oval 82">
              <a:extLst>
                <a:ext uri="{FF2B5EF4-FFF2-40B4-BE49-F238E27FC236}">
                  <a16:creationId xmlns:a16="http://schemas.microsoft.com/office/drawing/2014/main" id="{1873FABE-2B4C-2AF0-1593-04E29A3B5B6D}"/>
                </a:ext>
              </a:extLst>
            </p:cNvPr>
            <p:cNvSpPr/>
            <p:nvPr/>
          </p:nvSpPr>
          <p:spPr>
            <a:xfrm>
              <a:off x="18439299" y="8338082"/>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4" name="Oval 83">
              <a:extLst>
                <a:ext uri="{FF2B5EF4-FFF2-40B4-BE49-F238E27FC236}">
                  <a16:creationId xmlns:a16="http://schemas.microsoft.com/office/drawing/2014/main" id="{EB93FB72-A8C3-C3BE-DAA0-4A38CBE55CE4}"/>
                </a:ext>
              </a:extLst>
            </p:cNvPr>
            <p:cNvSpPr/>
            <p:nvPr/>
          </p:nvSpPr>
          <p:spPr>
            <a:xfrm>
              <a:off x="17699278" y="8784945"/>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5" name="Oval 84">
              <a:extLst>
                <a:ext uri="{FF2B5EF4-FFF2-40B4-BE49-F238E27FC236}">
                  <a16:creationId xmlns:a16="http://schemas.microsoft.com/office/drawing/2014/main" id="{D17192A4-18CF-D77F-16DA-CC30A7015BFA}"/>
                </a:ext>
              </a:extLst>
            </p:cNvPr>
            <p:cNvSpPr/>
            <p:nvPr/>
          </p:nvSpPr>
          <p:spPr>
            <a:xfrm>
              <a:off x="16034919" y="9364044"/>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6" name="Oval 85">
              <a:extLst>
                <a:ext uri="{FF2B5EF4-FFF2-40B4-BE49-F238E27FC236}">
                  <a16:creationId xmlns:a16="http://schemas.microsoft.com/office/drawing/2014/main" id="{0EA096C4-62AD-9A2E-8479-F029DFB72E53}"/>
                </a:ext>
              </a:extLst>
            </p:cNvPr>
            <p:cNvSpPr/>
            <p:nvPr/>
          </p:nvSpPr>
          <p:spPr>
            <a:xfrm>
              <a:off x="17231745" y="7160690"/>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7" name="Oval 86">
              <a:extLst>
                <a:ext uri="{FF2B5EF4-FFF2-40B4-BE49-F238E27FC236}">
                  <a16:creationId xmlns:a16="http://schemas.microsoft.com/office/drawing/2014/main" id="{95C751BE-124B-5E65-9714-2ED1300B90B3}"/>
                </a:ext>
              </a:extLst>
            </p:cNvPr>
            <p:cNvSpPr/>
            <p:nvPr/>
          </p:nvSpPr>
          <p:spPr>
            <a:xfrm>
              <a:off x="17499876" y="7258950"/>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8" name="Oval 87">
              <a:extLst>
                <a:ext uri="{FF2B5EF4-FFF2-40B4-BE49-F238E27FC236}">
                  <a16:creationId xmlns:a16="http://schemas.microsoft.com/office/drawing/2014/main" id="{B981EC73-40A6-AB84-8778-C9EFE6AF0FD3}"/>
                </a:ext>
              </a:extLst>
            </p:cNvPr>
            <p:cNvSpPr/>
            <p:nvPr/>
          </p:nvSpPr>
          <p:spPr>
            <a:xfrm>
              <a:off x="17500192" y="7564288"/>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89" name="Oval 88">
              <a:extLst>
                <a:ext uri="{FF2B5EF4-FFF2-40B4-BE49-F238E27FC236}">
                  <a16:creationId xmlns:a16="http://schemas.microsoft.com/office/drawing/2014/main" id="{04FD4BEE-A0EE-100B-5E01-B9C553B36215}"/>
                </a:ext>
              </a:extLst>
            </p:cNvPr>
            <p:cNvSpPr/>
            <p:nvPr/>
          </p:nvSpPr>
          <p:spPr>
            <a:xfrm>
              <a:off x="18026008" y="7472848"/>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0" name="Oval 89">
              <a:extLst>
                <a:ext uri="{FF2B5EF4-FFF2-40B4-BE49-F238E27FC236}">
                  <a16:creationId xmlns:a16="http://schemas.microsoft.com/office/drawing/2014/main" id="{C04DF4FD-1680-9A47-4C36-557E051FC0A2}"/>
                </a:ext>
              </a:extLst>
            </p:cNvPr>
            <p:cNvSpPr/>
            <p:nvPr/>
          </p:nvSpPr>
          <p:spPr>
            <a:xfrm>
              <a:off x="18120499" y="6381672"/>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1" name="Oval 90">
              <a:extLst>
                <a:ext uri="{FF2B5EF4-FFF2-40B4-BE49-F238E27FC236}">
                  <a16:creationId xmlns:a16="http://schemas.microsoft.com/office/drawing/2014/main" id="{8967A5C3-4BE7-0BA8-9D2C-0FD951B3A12D}"/>
                </a:ext>
              </a:extLst>
            </p:cNvPr>
            <p:cNvSpPr/>
            <p:nvPr/>
          </p:nvSpPr>
          <p:spPr>
            <a:xfrm>
              <a:off x="18352801" y="6365423"/>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2" name="Oval 91">
              <a:extLst>
                <a:ext uri="{FF2B5EF4-FFF2-40B4-BE49-F238E27FC236}">
                  <a16:creationId xmlns:a16="http://schemas.microsoft.com/office/drawing/2014/main" id="{DF1F998B-A7E2-D081-B45B-E275BB5606B4}"/>
                </a:ext>
              </a:extLst>
            </p:cNvPr>
            <p:cNvSpPr/>
            <p:nvPr/>
          </p:nvSpPr>
          <p:spPr>
            <a:xfrm>
              <a:off x="18358362" y="6674656"/>
              <a:ext cx="182880" cy="18288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3" name="Oval 92">
              <a:extLst>
                <a:ext uri="{FF2B5EF4-FFF2-40B4-BE49-F238E27FC236}">
                  <a16:creationId xmlns:a16="http://schemas.microsoft.com/office/drawing/2014/main" id="{F75211DD-46E6-3AB3-239F-7B728A344812}"/>
                </a:ext>
              </a:extLst>
            </p:cNvPr>
            <p:cNvSpPr>
              <a:spLocks/>
            </p:cNvSpPr>
            <p:nvPr/>
          </p:nvSpPr>
          <p:spPr>
            <a:xfrm>
              <a:off x="12781708" y="3851745"/>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4" name="Oval 93">
              <a:extLst>
                <a:ext uri="{FF2B5EF4-FFF2-40B4-BE49-F238E27FC236}">
                  <a16:creationId xmlns:a16="http://schemas.microsoft.com/office/drawing/2014/main" id="{7CA69112-B6C4-B547-98F6-377806448870}"/>
                </a:ext>
              </a:extLst>
            </p:cNvPr>
            <p:cNvSpPr>
              <a:spLocks/>
            </p:cNvSpPr>
            <p:nvPr/>
          </p:nvSpPr>
          <p:spPr>
            <a:xfrm>
              <a:off x="19653443" y="8124614"/>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5" name="Oval 94">
              <a:extLst>
                <a:ext uri="{FF2B5EF4-FFF2-40B4-BE49-F238E27FC236}">
                  <a16:creationId xmlns:a16="http://schemas.microsoft.com/office/drawing/2014/main" id="{E7F669A1-EF80-31AE-EE0F-3A6A7056E5EF}"/>
                </a:ext>
              </a:extLst>
            </p:cNvPr>
            <p:cNvSpPr>
              <a:spLocks/>
            </p:cNvSpPr>
            <p:nvPr/>
          </p:nvSpPr>
          <p:spPr>
            <a:xfrm>
              <a:off x="16020893" y="8805311"/>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6" name="Oval 95">
              <a:extLst>
                <a:ext uri="{FF2B5EF4-FFF2-40B4-BE49-F238E27FC236}">
                  <a16:creationId xmlns:a16="http://schemas.microsoft.com/office/drawing/2014/main" id="{A77DD79B-B49D-05B5-9814-0EB722470213}"/>
                </a:ext>
              </a:extLst>
            </p:cNvPr>
            <p:cNvSpPr>
              <a:spLocks/>
            </p:cNvSpPr>
            <p:nvPr/>
          </p:nvSpPr>
          <p:spPr>
            <a:xfrm>
              <a:off x="15794672" y="9031042"/>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7" name="Oval 96">
              <a:extLst>
                <a:ext uri="{FF2B5EF4-FFF2-40B4-BE49-F238E27FC236}">
                  <a16:creationId xmlns:a16="http://schemas.microsoft.com/office/drawing/2014/main" id="{4EB7C682-42B8-C5B8-235C-965EFA84A6F7}"/>
                </a:ext>
              </a:extLst>
            </p:cNvPr>
            <p:cNvSpPr>
              <a:spLocks/>
            </p:cNvSpPr>
            <p:nvPr/>
          </p:nvSpPr>
          <p:spPr>
            <a:xfrm>
              <a:off x="16258152" y="9491751"/>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sp>
          <p:nvSpPr>
            <p:cNvPr id="98" name="Oval 97">
              <a:extLst>
                <a:ext uri="{FF2B5EF4-FFF2-40B4-BE49-F238E27FC236}">
                  <a16:creationId xmlns:a16="http://schemas.microsoft.com/office/drawing/2014/main" id="{AC0FEE8C-D044-8E7A-4A3F-C61D9AC84F03}"/>
                </a:ext>
              </a:extLst>
            </p:cNvPr>
            <p:cNvSpPr>
              <a:spLocks/>
            </p:cNvSpPr>
            <p:nvPr/>
          </p:nvSpPr>
          <p:spPr>
            <a:xfrm>
              <a:off x="19888200" y="9769310"/>
              <a:ext cx="182880" cy="18288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8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 Next LT Pro" panose="020B0504020202020204" pitchFamily="34" charset="77"/>
                <a:sym typeface="Gill Sans"/>
              </a:endParaRPr>
            </a:p>
          </p:txBody>
        </p:sp>
      </p:grpSp>
      <p:grpSp>
        <p:nvGrpSpPr>
          <p:cNvPr id="103" name="Group 102">
            <a:extLst>
              <a:ext uri="{FF2B5EF4-FFF2-40B4-BE49-F238E27FC236}">
                <a16:creationId xmlns:a16="http://schemas.microsoft.com/office/drawing/2014/main" id="{A2BE07BA-FA19-E453-0204-BDE3FB67160A}"/>
              </a:ext>
            </a:extLst>
          </p:cNvPr>
          <p:cNvGrpSpPr/>
          <p:nvPr/>
        </p:nvGrpSpPr>
        <p:grpSpPr>
          <a:xfrm>
            <a:off x="7426191" y="10150797"/>
            <a:ext cx="16303613" cy="2228024"/>
            <a:chOff x="8920157" y="9260614"/>
            <a:chExt cx="13487400" cy="2731089"/>
          </a:xfrm>
        </p:grpSpPr>
        <p:sp>
          <p:nvSpPr>
            <p:cNvPr id="104" name="Rectangle 103">
              <a:extLst>
                <a:ext uri="{FF2B5EF4-FFF2-40B4-BE49-F238E27FC236}">
                  <a16:creationId xmlns:a16="http://schemas.microsoft.com/office/drawing/2014/main" id="{96930B65-145E-F5E4-4ECF-889070D5B534}"/>
                </a:ext>
              </a:extLst>
            </p:cNvPr>
            <p:cNvSpPr/>
            <p:nvPr/>
          </p:nvSpPr>
          <p:spPr>
            <a:xfrm>
              <a:off x="8920157" y="9260614"/>
              <a:ext cx="13487400" cy="2731089"/>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cxnSp>
          <p:nvCxnSpPr>
            <p:cNvPr id="105" name="Straight Connector 104">
              <a:extLst>
                <a:ext uri="{FF2B5EF4-FFF2-40B4-BE49-F238E27FC236}">
                  <a16:creationId xmlns:a16="http://schemas.microsoft.com/office/drawing/2014/main" id="{315DAE8B-E08C-ADD0-D714-DF3B4DBB9B62}"/>
                </a:ext>
              </a:extLst>
            </p:cNvPr>
            <p:cNvCxnSpPr>
              <a:cxnSpLocks/>
            </p:cNvCxnSpPr>
            <p:nvPr/>
          </p:nvCxnSpPr>
          <p:spPr>
            <a:xfrm>
              <a:off x="12244795" y="10270878"/>
              <a:ext cx="0" cy="1066800"/>
            </a:xfrm>
            <a:prstGeom prst="line">
              <a:avLst/>
            </a:prstGeom>
            <a:noFill/>
            <a:ln w="28575" cap="flat">
              <a:solidFill>
                <a:schemeClr val="accent3">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6" name="Straight Connector 105">
              <a:extLst>
                <a:ext uri="{FF2B5EF4-FFF2-40B4-BE49-F238E27FC236}">
                  <a16:creationId xmlns:a16="http://schemas.microsoft.com/office/drawing/2014/main" id="{3464B266-93B2-4993-3961-9F87A555F38D}"/>
                </a:ext>
              </a:extLst>
            </p:cNvPr>
            <p:cNvCxnSpPr>
              <a:cxnSpLocks/>
            </p:cNvCxnSpPr>
            <p:nvPr/>
          </p:nvCxnSpPr>
          <p:spPr>
            <a:xfrm>
              <a:off x="15889531" y="10257229"/>
              <a:ext cx="0" cy="1066800"/>
            </a:xfrm>
            <a:prstGeom prst="line">
              <a:avLst/>
            </a:prstGeom>
            <a:noFill/>
            <a:ln w="28575" cap="flat">
              <a:solidFill>
                <a:schemeClr val="accent3">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07" name="Straight Connector 106">
              <a:extLst>
                <a:ext uri="{FF2B5EF4-FFF2-40B4-BE49-F238E27FC236}">
                  <a16:creationId xmlns:a16="http://schemas.microsoft.com/office/drawing/2014/main" id="{D0C28A2C-ECD1-040A-2364-1465EAFD3287}"/>
                </a:ext>
              </a:extLst>
            </p:cNvPr>
            <p:cNvCxnSpPr>
              <a:cxnSpLocks/>
            </p:cNvCxnSpPr>
            <p:nvPr/>
          </p:nvCxnSpPr>
          <p:spPr>
            <a:xfrm>
              <a:off x="18978557" y="10229169"/>
              <a:ext cx="0" cy="1066800"/>
            </a:xfrm>
            <a:prstGeom prst="line">
              <a:avLst/>
            </a:prstGeom>
            <a:noFill/>
            <a:ln w="28575" cap="flat">
              <a:solidFill>
                <a:schemeClr val="accent3">
                  <a:alpha val="75000"/>
                </a:schemeClr>
              </a:solidFill>
              <a:prstDash val="solid"/>
              <a:miter lim="400000"/>
            </a:ln>
            <a:effectLst/>
            <a:sp3d/>
          </p:spPr>
          <p:style>
            <a:lnRef idx="0">
              <a:scrgbClr r="0" g="0" b="0"/>
            </a:lnRef>
            <a:fillRef idx="0">
              <a:scrgbClr r="0" g="0" b="0"/>
            </a:fillRef>
            <a:effectRef idx="0">
              <a:scrgbClr r="0" g="0" b="0"/>
            </a:effectRef>
            <a:fontRef idx="none"/>
          </p:style>
        </p:cxnSp>
      </p:grpSp>
      <p:sp>
        <p:nvSpPr>
          <p:cNvPr id="28" name="TextBox 27">
            <a:extLst>
              <a:ext uri="{FF2B5EF4-FFF2-40B4-BE49-F238E27FC236}">
                <a16:creationId xmlns:a16="http://schemas.microsoft.com/office/drawing/2014/main" id="{00B4140A-E298-41D8-A496-C34E7BC9BF73}"/>
              </a:ext>
            </a:extLst>
          </p:cNvPr>
          <p:cNvSpPr txBox="1"/>
          <p:nvPr/>
        </p:nvSpPr>
        <p:spPr>
          <a:xfrm>
            <a:off x="11540643" y="10854171"/>
            <a:ext cx="4140789" cy="1179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u="none" strike="noStrike" cap="none" spc="0" normalizeH="0" baseline="0" dirty="0">
                <a:ln>
                  <a:noFill/>
                </a:ln>
                <a:solidFill>
                  <a:srgbClr val="194F90"/>
                </a:solidFill>
                <a:effectLst/>
                <a:uFillTx/>
                <a:latin typeface="Avenir Next LT Pro" panose="020B0504020202020204" pitchFamily="34" charset="0"/>
                <a:sym typeface="Gill Sans"/>
              </a:rPr>
              <a:t>$1.5B</a:t>
            </a:r>
            <a:r>
              <a:rPr kumimoji="0" lang="en-US" sz="2800" u="none" strike="noStrike" cap="none" spc="0" normalizeH="0" baseline="30000" dirty="0">
                <a:ln>
                  <a:noFill/>
                </a:ln>
                <a:solidFill>
                  <a:srgbClr val="194F90"/>
                </a:solidFill>
                <a:effectLst/>
                <a:uFillTx/>
                <a:latin typeface="Avenir Next LT Pro" panose="020B0504020202020204" pitchFamily="34" charset="0"/>
                <a:sym typeface="Gill Sans"/>
              </a:rPr>
              <a:t>2</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Avenir Next LT Pro" panose="020B0504020202020204" pitchFamily="34" charset="0"/>
              </a:rPr>
              <a:t>Sales</a:t>
            </a:r>
            <a:endParaRPr kumimoji="0" lang="en-US" sz="2800" u="none" strike="noStrike" cap="none" spc="0" normalizeH="0" baseline="0" dirty="0">
              <a:ln>
                <a:noFill/>
              </a:ln>
              <a:solidFill>
                <a:schemeClr val="tx1"/>
              </a:solidFill>
              <a:effectLst/>
              <a:uFillTx/>
              <a:latin typeface="Avenir Next LT Pro" panose="020B0504020202020204" pitchFamily="34" charset="0"/>
              <a:sym typeface="Gill Sans"/>
            </a:endParaRPr>
          </a:p>
        </p:txBody>
      </p:sp>
      <p:sp>
        <p:nvSpPr>
          <p:cNvPr id="29" name="TextBox 28">
            <a:extLst>
              <a:ext uri="{FF2B5EF4-FFF2-40B4-BE49-F238E27FC236}">
                <a16:creationId xmlns:a16="http://schemas.microsoft.com/office/drawing/2014/main" id="{961D63ED-D311-4527-A797-F63746A91D97}"/>
              </a:ext>
            </a:extLst>
          </p:cNvPr>
          <p:cNvSpPr txBox="1"/>
          <p:nvPr/>
        </p:nvSpPr>
        <p:spPr>
          <a:xfrm>
            <a:off x="15894647" y="10854171"/>
            <a:ext cx="3625630" cy="1179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u="none" strike="noStrike" cap="none" spc="0" normalizeH="0" baseline="0" dirty="0">
                <a:ln>
                  <a:noFill/>
                </a:ln>
                <a:solidFill>
                  <a:srgbClr val="194F90"/>
                </a:solidFill>
                <a:effectLst/>
                <a:uFillTx/>
                <a:latin typeface="Avenir Next LT Pro" panose="020B0504020202020204" pitchFamily="34" charset="0"/>
                <a:sym typeface="Gill Sans"/>
              </a:rPr>
              <a:t>$349M</a:t>
            </a:r>
            <a:r>
              <a:rPr kumimoji="0" lang="en-US" sz="2800" u="none" strike="noStrike" cap="none" spc="0" normalizeH="0" baseline="30000" dirty="0">
                <a:ln>
                  <a:noFill/>
                </a:ln>
                <a:solidFill>
                  <a:srgbClr val="194F90"/>
                </a:solidFill>
                <a:effectLst/>
                <a:uFillTx/>
                <a:latin typeface="Avenir Next LT Pro" panose="020B0504020202020204" pitchFamily="34" charset="0"/>
                <a:sym typeface="Gill Sans"/>
              </a:rPr>
              <a:t>2,3</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Avenir Next LT Pro" panose="020B0504020202020204" pitchFamily="34" charset="0"/>
              </a:rPr>
              <a:t>Adj.  EBITDA</a:t>
            </a:r>
            <a:endParaRPr kumimoji="0" lang="en-US" sz="2800" u="none" strike="noStrike" cap="none" spc="0" normalizeH="0" baseline="0" dirty="0">
              <a:ln>
                <a:noFill/>
              </a:ln>
              <a:solidFill>
                <a:schemeClr val="tx1"/>
              </a:solidFill>
              <a:effectLst/>
              <a:uFillTx/>
              <a:latin typeface="Avenir Next LT Pro" panose="020B0504020202020204" pitchFamily="34" charset="0"/>
              <a:sym typeface="Gill Sans"/>
            </a:endParaRPr>
          </a:p>
        </p:txBody>
      </p:sp>
      <p:sp>
        <p:nvSpPr>
          <p:cNvPr id="39" name="TextBox 38">
            <a:extLst>
              <a:ext uri="{FF2B5EF4-FFF2-40B4-BE49-F238E27FC236}">
                <a16:creationId xmlns:a16="http://schemas.microsoft.com/office/drawing/2014/main" id="{98E0F8E0-C227-42B0-9C69-1B4B1706EA40}"/>
              </a:ext>
            </a:extLst>
          </p:cNvPr>
          <p:cNvSpPr txBox="1"/>
          <p:nvPr/>
        </p:nvSpPr>
        <p:spPr>
          <a:xfrm>
            <a:off x="20040600" y="10854171"/>
            <a:ext cx="3426456" cy="1179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u="none" strike="noStrike" cap="none" spc="0" normalizeH="0" baseline="0" dirty="0">
                <a:ln>
                  <a:noFill/>
                </a:ln>
                <a:solidFill>
                  <a:srgbClr val="194F90"/>
                </a:solidFill>
                <a:effectLst/>
                <a:uFillTx/>
                <a:latin typeface="Avenir Next LT Pro" panose="020B0504020202020204" pitchFamily="34" charset="0"/>
                <a:sym typeface="Gill Sans"/>
              </a:rPr>
              <a:t>23.2%</a:t>
            </a: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Avenir Next LT Pro" panose="020B0504020202020204" pitchFamily="34" charset="0"/>
              </a:rPr>
              <a:t>Adj. EBITDA Margin</a:t>
            </a:r>
            <a:endParaRPr kumimoji="0" lang="en-US" sz="2800" u="none" strike="noStrike" cap="none" spc="0" normalizeH="0" baseline="0" dirty="0">
              <a:ln>
                <a:noFill/>
              </a:ln>
              <a:solidFill>
                <a:schemeClr val="tx1"/>
              </a:solidFill>
              <a:effectLst/>
              <a:uFillTx/>
              <a:latin typeface="Avenir Next LT Pro" panose="020B0504020202020204" pitchFamily="34" charset="0"/>
              <a:sym typeface="Gill Sans"/>
            </a:endParaRPr>
          </a:p>
        </p:txBody>
      </p:sp>
      <p:sp>
        <p:nvSpPr>
          <p:cNvPr id="116" name="TextBox 115">
            <a:extLst>
              <a:ext uri="{FF2B5EF4-FFF2-40B4-BE49-F238E27FC236}">
                <a16:creationId xmlns:a16="http://schemas.microsoft.com/office/drawing/2014/main" id="{20BB200E-3A77-812C-B64A-3E7C11942E14}"/>
              </a:ext>
            </a:extLst>
          </p:cNvPr>
          <p:cNvSpPr txBox="1"/>
          <p:nvPr/>
        </p:nvSpPr>
        <p:spPr>
          <a:xfrm>
            <a:off x="7753113" y="10854171"/>
            <a:ext cx="4036881" cy="1179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1" u="none" strike="noStrike" cap="none" spc="0" normalizeH="0" baseline="0" dirty="0">
                <a:ln>
                  <a:noFill/>
                </a:ln>
                <a:solidFill>
                  <a:srgbClr val="194F90"/>
                </a:solidFill>
                <a:effectLst/>
                <a:uFillTx/>
                <a:latin typeface="Avenir Next LT Pro" panose="020B0504020202020204" pitchFamily="34" charset="0"/>
                <a:sym typeface="Gill Sans"/>
              </a:rPr>
              <a:t>$1.5B</a:t>
            </a:r>
            <a:r>
              <a:rPr lang="en-US" sz="2800" baseline="30000" dirty="0">
                <a:solidFill>
                  <a:srgbClr val="194F90"/>
                </a:solidFill>
                <a:latin typeface="Avenir Next LT Pro" panose="020B0504020202020204" pitchFamily="34" charset="0"/>
              </a:rPr>
              <a:t>4</a:t>
            </a:r>
            <a:endParaRPr kumimoji="0" lang="en-US" sz="2800" u="none" strike="noStrike" cap="none" spc="0" normalizeH="0" baseline="0" dirty="0">
              <a:ln>
                <a:noFill/>
              </a:ln>
              <a:solidFill>
                <a:srgbClr val="194F90"/>
              </a:solidFill>
              <a:effectLst/>
              <a:uFillTx/>
              <a:latin typeface="Avenir Next LT Pro" panose="020B0504020202020204" pitchFamily="34" charset="0"/>
              <a:sym typeface="Gill Sans"/>
            </a:endParaRPr>
          </a:p>
          <a:p>
            <a:pPr marL="0" marR="0" indent="0" algn="ctr" defTabSz="825500" rtl="0" fontAlgn="auto" latinLnBrk="0" hangingPunct="0">
              <a:lnSpc>
                <a:spcPct val="100000"/>
              </a:lnSpc>
              <a:spcBef>
                <a:spcPts val="0"/>
              </a:spcBef>
              <a:spcAft>
                <a:spcPts val="0"/>
              </a:spcAft>
              <a:buClrTx/>
              <a:buSzTx/>
              <a:buFontTx/>
              <a:buNone/>
              <a:tabLst/>
            </a:pPr>
            <a:r>
              <a:rPr lang="en-US" sz="2800" dirty="0">
                <a:solidFill>
                  <a:schemeClr val="tx1"/>
                </a:solidFill>
                <a:latin typeface="Avenir Next LT Pro" panose="020B0504020202020204" pitchFamily="34" charset="0"/>
              </a:rPr>
              <a:t>Market Cap</a:t>
            </a:r>
            <a:endParaRPr kumimoji="0" lang="en-US" sz="2800" u="none" strike="noStrike" cap="none" spc="0" normalizeH="0" baseline="0" dirty="0">
              <a:ln>
                <a:noFill/>
              </a:ln>
              <a:solidFill>
                <a:schemeClr val="tx1"/>
              </a:solidFill>
              <a:effectLst/>
              <a:uFillTx/>
              <a:latin typeface="Avenir Next LT Pro" panose="020B0504020202020204" pitchFamily="34" charset="0"/>
              <a:sym typeface="Gill Sans"/>
            </a:endParaRPr>
          </a:p>
        </p:txBody>
      </p:sp>
      <p:graphicFrame>
        <p:nvGraphicFramePr>
          <p:cNvPr id="37" name="Chart 36">
            <a:extLst>
              <a:ext uri="{FF2B5EF4-FFF2-40B4-BE49-F238E27FC236}">
                <a16:creationId xmlns:a16="http://schemas.microsoft.com/office/drawing/2014/main" id="{82FD9A17-11D5-4F55-38A6-57ABD38DE0BE}"/>
              </a:ext>
            </a:extLst>
          </p:cNvPr>
          <p:cNvGraphicFramePr/>
          <p:nvPr/>
        </p:nvGraphicFramePr>
        <p:xfrm>
          <a:off x="15751107" y="4533824"/>
          <a:ext cx="5804908" cy="52128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0298299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351675-781A-CA66-A714-84B8F67BE353}"/>
              </a:ext>
            </a:extLst>
          </p:cNvPr>
          <p:cNvSpPr>
            <a:spLocks noGrp="1"/>
          </p:cNvSpPr>
          <p:nvPr>
            <p:ph type="sldNum" sz="quarter" idx="2"/>
          </p:nvPr>
        </p:nvSpPr>
        <p:spPr/>
        <p:txBody>
          <a:bodyPr/>
          <a:lstStyle/>
          <a:p>
            <a:fld id="{86CB4B4D-7CA3-9044-876B-883B54F8677D}" type="slidenum">
              <a:rPr lang="en-US" smtClean="0"/>
              <a:t>4</a:t>
            </a:fld>
            <a:endParaRPr lang="en-US" dirty="0"/>
          </a:p>
        </p:txBody>
      </p:sp>
      <p:sp>
        <p:nvSpPr>
          <p:cNvPr id="5" name="Rectangle 4">
            <a:extLst>
              <a:ext uri="{FF2B5EF4-FFF2-40B4-BE49-F238E27FC236}">
                <a16:creationId xmlns:a16="http://schemas.microsoft.com/office/drawing/2014/main" id="{A6A28AA6-C1DF-E013-59EA-993FDBB5D12E}"/>
              </a:ext>
            </a:extLst>
          </p:cNvPr>
          <p:cNvSpPr/>
          <p:nvPr/>
        </p:nvSpPr>
        <p:spPr>
          <a:xfrm>
            <a:off x="0" y="0"/>
            <a:ext cx="24384000" cy="1752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 name="TextBox 5">
            <a:extLst>
              <a:ext uri="{FF2B5EF4-FFF2-40B4-BE49-F238E27FC236}">
                <a16:creationId xmlns:a16="http://schemas.microsoft.com/office/drawing/2014/main" id="{495A644D-F4BE-587F-BCF5-117EEC3082EB}"/>
              </a:ext>
            </a:extLst>
          </p:cNvPr>
          <p:cNvSpPr txBox="1"/>
          <p:nvPr/>
        </p:nvSpPr>
        <p:spPr>
          <a:xfrm>
            <a:off x="914400" y="232534"/>
            <a:ext cx="21107400"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7700" dirty="0">
                <a:solidFill>
                  <a:schemeClr val="bg1"/>
                </a:solidFill>
                <a:latin typeface="+mj-lt"/>
              </a:rPr>
              <a:t>AZZ’s Strategic Journey</a:t>
            </a:r>
            <a:endParaRPr kumimoji="0" lang="en-US" sz="7700" u="none" strike="noStrike" cap="none" spc="0" normalizeH="0" baseline="0" dirty="0">
              <a:ln>
                <a:noFill/>
              </a:ln>
              <a:solidFill>
                <a:schemeClr val="bg1"/>
              </a:solidFill>
              <a:effectLst/>
              <a:uFillTx/>
              <a:latin typeface="+mj-lt"/>
              <a:ea typeface="+mn-ea"/>
              <a:cs typeface="+mn-cs"/>
              <a:sym typeface="Gill Sans"/>
            </a:endParaRPr>
          </a:p>
        </p:txBody>
      </p:sp>
      <p:sp>
        <p:nvSpPr>
          <p:cNvPr id="7" name="Flowchart: Manual Input 6">
            <a:extLst>
              <a:ext uri="{FF2B5EF4-FFF2-40B4-BE49-F238E27FC236}">
                <a16:creationId xmlns:a16="http://schemas.microsoft.com/office/drawing/2014/main" id="{89BFEB6E-D70F-F586-F946-4958667EC391}"/>
              </a:ext>
            </a:extLst>
          </p:cNvPr>
          <p:cNvSpPr/>
          <p:nvPr/>
        </p:nvSpPr>
        <p:spPr>
          <a:xfrm>
            <a:off x="1390650" y="5676900"/>
            <a:ext cx="7048500" cy="4038600"/>
          </a:xfrm>
          <a:prstGeom prst="flowChartManualInpu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9" name="Flowchart: Manual Input 8">
            <a:extLst>
              <a:ext uri="{FF2B5EF4-FFF2-40B4-BE49-F238E27FC236}">
                <a16:creationId xmlns:a16="http://schemas.microsoft.com/office/drawing/2014/main" id="{32D62647-7FE4-4E54-A244-E6786F668F6A}"/>
              </a:ext>
            </a:extLst>
          </p:cNvPr>
          <p:cNvSpPr/>
          <p:nvPr/>
        </p:nvSpPr>
        <p:spPr>
          <a:xfrm>
            <a:off x="8534400" y="4724400"/>
            <a:ext cx="7029450" cy="4991100"/>
          </a:xfrm>
          <a:prstGeom prst="flowChartManualInpu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0" name="Flowchart: Manual Input 9">
            <a:extLst>
              <a:ext uri="{FF2B5EF4-FFF2-40B4-BE49-F238E27FC236}">
                <a16:creationId xmlns:a16="http://schemas.microsoft.com/office/drawing/2014/main" id="{E3618422-9D7C-D9A5-3E63-BDB6A66D94E5}"/>
              </a:ext>
            </a:extLst>
          </p:cNvPr>
          <p:cNvSpPr/>
          <p:nvPr/>
        </p:nvSpPr>
        <p:spPr>
          <a:xfrm>
            <a:off x="15659100" y="3429000"/>
            <a:ext cx="6553200" cy="6286500"/>
          </a:xfrm>
          <a:prstGeom prst="flowChartManualInpu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11" name="TextBox 10">
            <a:extLst>
              <a:ext uri="{FF2B5EF4-FFF2-40B4-BE49-F238E27FC236}">
                <a16:creationId xmlns:a16="http://schemas.microsoft.com/office/drawing/2014/main" id="{E56FBCC1-3A53-4C07-9F09-A3F6D670918A}"/>
              </a:ext>
            </a:extLst>
          </p:cNvPr>
          <p:cNvSpPr txBox="1"/>
          <p:nvPr/>
        </p:nvSpPr>
        <p:spPr>
          <a:xfrm>
            <a:off x="1619250" y="6748026"/>
            <a:ext cx="1752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Gill Sans"/>
              </a:rPr>
              <a:t>2013-2018</a:t>
            </a:r>
          </a:p>
        </p:txBody>
      </p:sp>
      <p:sp>
        <p:nvSpPr>
          <p:cNvPr id="12" name="TextBox 11">
            <a:extLst>
              <a:ext uri="{FF2B5EF4-FFF2-40B4-BE49-F238E27FC236}">
                <a16:creationId xmlns:a16="http://schemas.microsoft.com/office/drawing/2014/main" id="{B978DCF0-2F0A-8D07-87E3-A448F23AD816}"/>
              </a:ext>
            </a:extLst>
          </p:cNvPr>
          <p:cNvSpPr txBox="1"/>
          <p:nvPr/>
        </p:nvSpPr>
        <p:spPr>
          <a:xfrm>
            <a:off x="1600200" y="7455912"/>
            <a:ext cx="6819900" cy="16722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R="0" algn="l" defTabSz="825500" rtl="0" fontAlgn="auto" latinLnBrk="0" hangingPunct="0">
              <a:lnSpc>
                <a:spcPct val="100000"/>
              </a:lnSpc>
              <a:spcBef>
                <a:spcPts val="0"/>
              </a:spcBef>
              <a:spcAft>
                <a:spcPts val="0"/>
              </a:spcAft>
              <a:buClrTx/>
              <a:buSzTx/>
              <a:tabLst/>
            </a:pPr>
            <a:r>
              <a:rPr kumimoji="0" lang="en-US" sz="3200" i="0" u="none" strike="noStrike" cap="none" spc="0" normalizeH="0" baseline="0" dirty="0">
                <a:ln>
                  <a:noFill/>
                </a:ln>
                <a:solidFill>
                  <a:schemeClr val="bg1"/>
                </a:solidFill>
                <a:effectLst/>
                <a:uFillTx/>
                <a:latin typeface="Avenir Next LT Pro Light" panose="020B0304020202020204" pitchFamily="34" charset="0"/>
                <a:sym typeface="Gill Sans"/>
              </a:rPr>
              <a:t>Optimized Legacy Footprint</a:t>
            </a:r>
          </a:p>
          <a:p>
            <a:pPr marL="228600" marR="0" indent="-228600" algn="l" defTabSz="825500" rtl="0" fontAlgn="auto" latinLnBrk="0" hangingPunct="0">
              <a:lnSpc>
                <a:spcPct val="100000"/>
              </a:lnSpc>
              <a:spcBef>
                <a:spcPts val="600"/>
              </a:spcBef>
              <a:spcAft>
                <a:spcPts val="0"/>
              </a:spcAft>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Improved capabilities and profitability of Metal Coatings</a:t>
            </a:r>
          </a:p>
          <a:p>
            <a:pPr marL="228600" marR="0" indent="-228600" algn="l" defTabSz="825500" rtl="0" fontAlgn="auto" latinLnBrk="0" hangingPunct="0">
              <a:lnSpc>
                <a:spcPct val="100000"/>
              </a:lnSpc>
              <a:spcBef>
                <a:spcPts val="600"/>
              </a:spcBef>
              <a:spcAft>
                <a:spcPts val="0"/>
              </a:spcAft>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Combined Electrical and Industrial assets into one operating segment (infrastructure Solutions)</a:t>
            </a:r>
            <a:endPar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endParaRPr>
          </a:p>
        </p:txBody>
      </p:sp>
      <p:sp>
        <p:nvSpPr>
          <p:cNvPr id="13" name="TextBox 12">
            <a:extLst>
              <a:ext uri="{FF2B5EF4-FFF2-40B4-BE49-F238E27FC236}">
                <a16:creationId xmlns:a16="http://schemas.microsoft.com/office/drawing/2014/main" id="{2C217E2E-6687-867A-D7A2-A6A8D0CB2BEF}"/>
              </a:ext>
            </a:extLst>
          </p:cNvPr>
          <p:cNvSpPr txBox="1"/>
          <p:nvPr/>
        </p:nvSpPr>
        <p:spPr>
          <a:xfrm>
            <a:off x="8839200" y="5676900"/>
            <a:ext cx="175260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Gill Sans"/>
              </a:rPr>
              <a:t>2019-2023</a:t>
            </a:r>
          </a:p>
        </p:txBody>
      </p:sp>
      <p:sp>
        <p:nvSpPr>
          <p:cNvPr id="14" name="TextBox 13">
            <a:extLst>
              <a:ext uri="{FF2B5EF4-FFF2-40B4-BE49-F238E27FC236}">
                <a16:creationId xmlns:a16="http://schemas.microsoft.com/office/drawing/2014/main" id="{65018474-F64E-2F7A-8619-7F459CCD85A3}"/>
              </a:ext>
            </a:extLst>
          </p:cNvPr>
          <p:cNvSpPr txBox="1"/>
          <p:nvPr/>
        </p:nvSpPr>
        <p:spPr>
          <a:xfrm>
            <a:off x="8801100" y="5982910"/>
            <a:ext cx="6819900" cy="39344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R="0" algn="l" defTabSz="825500" rtl="0" fontAlgn="auto" latinLnBrk="0" hangingPunct="0">
              <a:lnSpc>
                <a:spcPct val="100000"/>
              </a:lnSpc>
              <a:spcBef>
                <a:spcPts val="0"/>
              </a:spcBef>
              <a:spcAft>
                <a:spcPts val="0"/>
              </a:spcAft>
              <a:buClrTx/>
              <a:buSzTx/>
              <a:tabLst/>
            </a:pPr>
            <a:r>
              <a:rPr lang="en-US" sz="3200" dirty="0">
                <a:solidFill>
                  <a:schemeClr val="bg1"/>
                </a:solidFill>
                <a:latin typeface="Avenir Next LT Pro Light" panose="020B0304020202020204" pitchFamily="34" charset="0"/>
              </a:rPr>
              <a:t>Strategic Transformation – Positioning for the future</a:t>
            </a:r>
            <a:endParaRPr kumimoji="0" lang="en-US" sz="3200" b="0" i="0" u="none" strike="noStrike" cap="none" spc="0" normalizeH="0" baseline="0" dirty="0">
              <a:ln>
                <a:noFill/>
              </a:ln>
              <a:solidFill>
                <a:schemeClr val="bg1"/>
              </a:solidFill>
              <a:effectLst/>
              <a:uFillTx/>
              <a:latin typeface="Avenir Next LT Pro Light" panose="020B0304020202020204" pitchFamily="34" charset="0"/>
              <a:sym typeface="Gill Sans"/>
            </a:endParaRPr>
          </a:p>
          <a:p>
            <a:pPr marL="342900" marR="0" indent="-342900" algn="l" defTabSz="825500" rtl="0" fontAlgn="auto" latinLnBrk="0" hangingPunct="0">
              <a:lnSpc>
                <a:spcPct val="100000"/>
              </a:lnSpc>
              <a:spcBef>
                <a:spcPts val="600"/>
              </a:spcBef>
              <a:spcAft>
                <a:spcPts val="0"/>
              </a:spcAft>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Divested nuclear related businesses</a:t>
            </a:r>
          </a:p>
          <a:p>
            <a:pPr marL="342900" marR="0" indent="-342900" algn="l" defTabSz="8255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rPr>
              <a:t>Divested majority stake (60%) of non-core Infrastructure Solutions segment to a joint venture</a:t>
            </a:r>
          </a:p>
          <a:p>
            <a:pPr marL="342900" indent="-342900" algn="l">
              <a:spcBef>
                <a:spcPts val="600"/>
              </a:spcBef>
              <a:buFont typeface="Arial" panose="020B0604020202020204" pitchFamily="34" charset="0"/>
              <a:buChar char="•"/>
            </a:pPr>
            <a:r>
              <a:rPr lang="en-US" sz="2000" dirty="0">
                <a:solidFill>
                  <a:schemeClr val="bg1"/>
                </a:solidFill>
                <a:latin typeface="Avenir Next LT Pro Light" panose="020B0304020202020204" pitchFamily="34" charset="0"/>
              </a:rPr>
              <a:t>Acquired Precoat Metals</a:t>
            </a:r>
            <a:endPar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endParaRPr>
          </a:p>
          <a:p>
            <a:pPr marL="342900" marR="0" indent="-342900" algn="l" defTabSz="825500" rtl="0" fontAlgn="auto" latinLnBrk="0" hangingPunct="0">
              <a:lnSpc>
                <a:spcPct val="100000"/>
              </a:lnSpc>
              <a:spcBef>
                <a:spcPts val="600"/>
              </a:spcBef>
              <a:spcAft>
                <a:spcPts val="0"/>
              </a:spcAft>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Returned $79 million to shareholders through stock repurchases FY2021-FY2022</a:t>
            </a:r>
          </a:p>
          <a:p>
            <a:pPr marL="342900" marR="0" indent="-342900" algn="l" defTabSz="8255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rPr>
              <a:t>R</a:t>
            </a:r>
            <a:r>
              <a:rPr lang="en-US" sz="2000" dirty="0">
                <a:solidFill>
                  <a:schemeClr val="bg1"/>
                </a:solidFill>
                <a:latin typeface="Avenir Next LT Pro Light" panose="020B0304020202020204" pitchFamily="34" charset="0"/>
              </a:rPr>
              <a:t>educed leverage from 4.2X to 3.1X</a:t>
            </a:r>
            <a:endPar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endParaRPr>
          </a:p>
        </p:txBody>
      </p:sp>
      <p:sp>
        <p:nvSpPr>
          <p:cNvPr id="15" name="TextBox 14">
            <a:extLst>
              <a:ext uri="{FF2B5EF4-FFF2-40B4-BE49-F238E27FC236}">
                <a16:creationId xmlns:a16="http://schemas.microsoft.com/office/drawing/2014/main" id="{F25F27F5-2C51-A1E8-0983-CA4C1794AF09}"/>
              </a:ext>
            </a:extLst>
          </p:cNvPr>
          <p:cNvSpPr txBox="1"/>
          <p:nvPr/>
        </p:nvSpPr>
        <p:spPr>
          <a:xfrm>
            <a:off x="15963900" y="4564996"/>
            <a:ext cx="148334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bg1"/>
                </a:solidFill>
                <a:effectLst/>
                <a:uFillTx/>
                <a:latin typeface="+mn-lt"/>
                <a:ea typeface="+mn-ea"/>
                <a:cs typeface="+mn-cs"/>
                <a:sym typeface="Gill Sans"/>
              </a:rPr>
              <a:t>2024 +</a:t>
            </a:r>
          </a:p>
        </p:txBody>
      </p:sp>
      <p:sp>
        <p:nvSpPr>
          <p:cNvPr id="16" name="TextBox 15">
            <a:extLst>
              <a:ext uri="{FF2B5EF4-FFF2-40B4-BE49-F238E27FC236}">
                <a16:creationId xmlns:a16="http://schemas.microsoft.com/office/drawing/2014/main" id="{80FF79EB-E2F2-F0DF-1111-CC137D1A01BC}"/>
              </a:ext>
            </a:extLst>
          </p:cNvPr>
          <p:cNvSpPr txBox="1"/>
          <p:nvPr/>
        </p:nvSpPr>
        <p:spPr>
          <a:xfrm>
            <a:off x="15906750" y="4874915"/>
            <a:ext cx="6191250" cy="5319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R="0" algn="l" defTabSz="825500" rtl="0" fontAlgn="auto" latinLnBrk="0" hangingPunct="0">
              <a:lnSpc>
                <a:spcPct val="100000"/>
              </a:lnSpc>
              <a:spcBef>
                <a:spcPts val="0"/>
              </a:spcBef>
              <a:spcAft>
                <a:spcPts val="0"/>
              </a:spcAft>
              <a:buClrTx/>
              <a:buSzTx/>
              <a:tabLst/>
            </a:pPr>
            <a:r>
              <a:rPr kumimoji="0" lang="en-US" sz="3200" b="0" i="0" u="none" strike="noStrike" cap="none" spc="0" normalizeH="0" baseline="0" dirty="0">
                <a:ln>
                  <a:noFill/>
                </a:ln>
                <a:solidFill>
                  <a:schemeClr val="bg1"/>
                </a:solidFill>
                <a:effectLst/>
                <a:uFillTx/>
                <a:latin typeface="Avenir Next LT Pro Light" panose="020B0304020202020204" pitchFamily="34" charset="0"/>
                <a:sym typeface="Gill Sans"/>
              </a:rPr>
              <a:t>Foc</a:t>
            </a:r>
            <a:r>
              <a:rPr lang="en-US" sz="3200" dirty="0">
                <a:solidFill>
                  <a:schemeClr val="bg1"/>
                </a:solidFill>
                <a:latin typeface="Avenir Next LT Pro Light" panose="020B0304020202020204" pitchFamily="34" charset="0"/>
              </a:rPr>
              <a:t>used Metal Coatings Company</a:t>
            </a:r>
            <a:endParaRPr kumimoji="0" lang="en-US" sz="3200" b="0" i="0" u="none" strike="noStrike" cap="none" spc="0" normalizeH="0" baseline="0" dirty="0">
              <a:ln>
                <a:noFill/>
              </a:ln>
              <a:solidFill>
                <a:schemeClr val="bg1"/>
              </a:solidFill>
              <a:effectLst/>
              <a:uFillTx/>
              <a:latin typeface="Avenir Next LT Pro Light" panose="020B0304020202020204" pitchFamily="34" charset="0"/>
              <a:sym typeface="Gill Sans"/>
            </a:endParaRPr>
          </a:p>
          <a:p>
            <a:pPr marL="342900" marR="0" indent="-342900" algn="l" defTabSz="825500" rtl="0" fontAlgn="auto" latinLnBrk="0" hangingPunct="0">
              <a:lnSpc>
                <a:spcPct val="100000"/>
              </a:lnSpc>
              <a:spcBef>
                <a:spcPts val="600"/>
              </a:spcBef>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Investing in our future - New aluminum coil coating facility; on-budget and on–track for full production in FY 2026 </a:t>
            </a:r>
          </a:p>
          <a:p>
            <a:pPr marL="342900" marR="0" indent="-342900" algn="l" defTabSz="825500" rtl="0" fontAlgn="auto" latinLnBrk="0" hangingPunct="0">
              <a:lnSpc>
                <a:spcPct val="100000"/>
              </a:lnSpc>
              <a:spcBef>
                <a:spcPts val="600"/>
              </a:spcBef>
              <a:buClrTx/>
              <a:buSzTx/>
              <a:buFont typeface="Arial" panose="020B0604020202020204" pitchFamily="34" charset="0"/>
              <a:buChar char="•"/>
              <a:tabLst/>
            </a:pPr>
            <a:r>
              <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rPr>
              <a:t>Driving operational excellence with ESG focus</a:t>
            </a:r>
          </a:p>
          <a:p>
            <a:pPr marL="342900" marR="0" indent="-342900" algn="l" defTabSz="825500" rtl="0" fontAlgn="auto" latinLnBrk="0" hangingPunct="0">
              <a:lnSpc>
                <a:spcPct val="100000"/>
              </a:lnSpc>
              <a:spcBef>
                <a:spcPts val="600"/>
              </a:spcBef>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Expanding use of customer-centric technology (DGS and Coil Zone)</a:t>
            </a:r>
          </a:p>
          <a:p>
            <a:pPr marL="342900" marR="0" indent="-342900" algn="l" defTabSz="825500" rtl="0" fontAlgn="auto" latinLnBrk="0" hangingPunct="0">
              <a:lnSpc>
                <a:spcPct val="100000"/>
              </a:lnSpc>
              <a:spcBef>
                <a:spcPts val="600"/>
              </a:spcBef>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Capturing opportunities associated with long-term growth drivers in end markets</a:t>
            </a:r>
          </a:p>
          <a:p>
            <a:pPr marL="342900" marR="0" indent="-342900" algn="l" defTabSz="825500" rtl="0" fontAlgn="auto" latinLnBrk="0" hangingPunct="0">
              <a:lnSpc>
                <a:spcPct val="100000"/>
              </a:lnSpc>
              <a:spcBef>
                <a:spcPts val="600"/>
              </a:spcBef>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Strategic acquisitions to support growth</a:t>
            </a:r>
          </a:p>
          <a:p>
            <a:pPr marL="342900" marR="0" indent="-342900" algn="l" defTabSz="825500" rtl="0" fontAlgn="auto" latinLnBrk="0" hangingPunct="0">
              <a:lnSpc>
                <a:spcPct val="100000"/>
              </a:lnSpc>
              <a:spcBef>
                <a:spcPts val="600"/>
              </a:spcBef>
              <a:buClrTx/>
              <a:buSzTx/>
              <a:buFont typeface="Arial" panose="020B0604020202020204" pitchFamily="34" charset="0"/>
              <a:buChar char="•"/>
              <a:tabLst/>
            </a:pPr>
            <a:r>
              <a:rPr lang="en-US" sz="2000" dirty="0">
                <a:solidFill>
                  <a:schemeClr val="bg1"/>
                </a:solidFill>
                <a:latin typeface="Avenir Next LT Pro Light" panose="020B0304020202020204" pitchFamily="34" charset="0"/>
              </a:rPr>
              <a:t>Reducing debt with leverage range of 2.5-3.0X</a:t>
            </a:r>
          </a:p>
          <a:p>
            <a:pPr marL="342900" marR="0" indent="-342900" algn="l" defTabSz="825500" rtl="0" fontAlgn="auto" latinLnBrk="0" hangingPunct="0">
              <a:lnSpc>
                <a:spcPct val="100000"/>
              </a:lnSpc>
              <a:spcBef>
                <a:spcPts val="600"/>
              </a:spcBef>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endParaRPr>
          </a:p>
          <a:p>
            <a:pPr marL="342900" marR="0" indent="-3429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2000" b="0" i="0" u="none" strike="noStrike" cap="none" spc="0" normalizeH="0" baseline="0" dirty="0">
              <a:ln>
                <a:noFill/>
              </a:ln>
              <a:solidFill>
                <a:schemeClr val="bg1"/>
              </a:solidFill>
              <a:effectLst/>
              <a:uFillTx/>
              <a:latin typeface="Avenir Next LT Pro Light" panose="020B0304020202020204" pitchFamily="34" charset="0"/>
              <a:sym typeface="Gill Sans"/>
            </a:endParaRPr>
          </a:p>
        </p:txBody>
      </p:sp>
      <p:cxnSp>
        <p:nvCxnSpPr>
          <p:cNvPr id="4" name="Straight Connector 3">
            <a:extLst>
              <a:ext uri="{FF2B5EF4-FFF2-40B4-BE49-F238E27FC236}">
                <a16:creationId xmlns:a16="http://schemas.microsoft.com/office/drawing/2014/main" id="{43B7235F-C5A1-E7C5-6EC1-1B13E53363A6}"/>
              </a:ext>
            </a:extLst>
          </p:cNvPr>
          <p:cNvCxnSpPr>
            <a:cxnSpLocks/>
          </p:cNvCxnSpPr>
          <p:nvPr/>
        </p:nvCxnSpPr>
        <p:spPr>
          <a:xfrm flipH="1">
            <a:off x="1390650" y="2667000"/>
            <a:ext cx="20821650" cy="0"/>
          </a:xfrm>
          <a:prstGeom prst="line">
            <a:avLst/>
          </a:prstGeom>
          <a:noFill/>
          <a:ln w="25400" cap="flat">
            <a:solidFill>
              <a:schemeClr val="accent5">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19" name="TextBox 18">
            <a:extLst>
              <a:ext uri="{FF2B5EF4-FFF2-40B4-BE49-F238E27FC236}">
                <a16:creationId xmlns:a16="http://schemas.microsoft.com/office/drawing/2014/main" id="{56D4659E-DB35-C737-3546-3EE52BA7C7D2}"/>
              </a:ext>
            </a:extLst>
          </p:cNvPr>
          <p:cNvSpPr txBox="1"/>
          <p:nvPr/>
        </p:nvSpPr>
        <p:spPr>
          <a:xfrm>
            <a:off x="542925" y="2277149"/>
            <a:ext cx="2152650" cy="59503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accent2"/>
                </a:solidFill>
                <a:effectLst/>
                <a:uFillTx/>
                <a:latin typeface="Avenir Next LT Pro" panose="020B0504020202020204" pitchFamily="34" charset="0"/>
                <a:sym typeface="Gill Sans"/>
              </a:rPr>
              <a:t>$571</a:t>
            </a:r>
          </a:p>
        </p:txBody>
      </p:sp>
      <p:sp>
        <p:nvSpPr>
          <p:cNvPr id="20" name="TextBox 19">
            <a:extLst>
              <a:ext uri="{FF2B5EF4-FFF2-40B4-BE49-F238E27FC236}">
                <a16:creationId xmlns:a16="http://schemas.microsoft.com/office/drawing/2014/main" id="{7A17E297-6C64-C627-41E6-87004E0A4B39}"/>
              </a:ext>
            </a:extLst>
          </p:cNvPr>
          <p:cNvSpPr txBox="1"/>
          <p:nvPr/>
        </p:nvSpPr>
        <p:spPr>
          <a:xfrm>
            <a:off x="7458075" y="2277149"/>
            <a:ext cx="2152650" cy="59503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accent2"/>
                </a:solidFill>
                <a:effectLst/>
                <a:uFillTx/>
                <a:latin typeface="Avenir Next LT Pro" panose="020B0504020202020204" pitchFamily="34" charset="0"/>
                <a:sym typeface="Gill Sans"/>
              </a:rPr>
              <a:t>$810</a:t>
            </a:r>
          </a:p>
        </p:txBody>
      </p:sp>
      <p:sp>
        <p:nvSpPr>
          <p:cNvPr id="21" name="TextBox 20">
            <a:extLst>
              <a:ext uri="{FF2B5EF4-FFF2-40B4-BE49-F238E27FC236}">
                <a16:creationId xmlns:a16="http://schemas.microsoft.com/office/drawing/2014/main" id="{FEAB5640-CBF1-9799-3F0F-6C11B55D0F05}"/>
              </a:ext>
            </a:extLst>
          </p:cNvPr>
          <p:cNvSpPr txBox="1"/>
          <p:nvPr/>
        </p:nvSpPr>
        <p:spPr>
          <a:xfrm>
            <a:off x="14552923" y="2262227"/>
            <a:ext cx="2152650" cy="59503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accent2"/>
                </a:solidFill>
                <a:effectLst/>
                <a:uFillTx/>
                <a:latin typeface="Avenir Next LT Pro" panose="020B0504020202020204" pitchFamily="34" charset="0"/>
                <a:sym typeface="Gill Sans"/>
              </a:rPr>
              <a:t>$1,500</a:t>
            </a:r>
          </a:p>
        </p:txBody>
      </p:sp>
      <p:sp>
        <p:nvSpPr>
          <p:cNvPr id="22" name="TextBox 21">
            <a:extLst>
              <a:ext uri="{FF2B5EF4-FFF2-40B4-BE49-F238E27FC236}">
                <a16:creationId xmlns:a16="http://schemas.microsoft.com/office/drawing/2014/main" id="{1C1D69A1-A7CF-656A-97FB-1D845BC2BE2A}"/>
              </a:ext>
            </a:extLst>
          </p:cNvPr>
          <p:cNvSpPr txBox="1"/>
          <p:nvPr/>
        </p:nvSpPr>
        <p:spPr>
          <a:xfrm>
            <a:off x="21067433" y="2277149"/>
            <a:ext cx="2152650" cy="595035"/>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accent2"/>
                </a:solidFill>
                <a:effectLst/>
                <a:uFillTx/>
                <a:latin typeface="Avenir Next LT Pro" panose="020B0504020202020204" pitchFamily="34" charset="0"/>
                <a:sym typeface="Gill Sans"/>
              </a:rPr>
              <a:t>$2,000+ </a:t>
            </a:r>
          </a:p>
        </p:txBody>
      </p:sp>
      <p:sp>
        <p:nvSpPr>
          <p:cNvPr id="23" name="TextBox 22">
            <a:extLst>
              <a:ext uri="{FF2B5EF4-FFF2-40B4-BE49-F238E27FC236}">
                <a16:creationId xmlns:a16="http://schemas.microsoft.com/office/drawing/2014/main" id="{FFD9153A-771E-7EAA-7C57-A21638DD3F65}"/>
              </a:ext>
            </a:extLst>
          </p:cNvPr>
          <p:cNvSpPr txBox="1"/>
          <p:nvPr/>
        </p:nvSpPr>
        <p:spPr>
          <a:xfrm>
            <a:off x="762000" y="2897009"/>
            <a:ext cx="25146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venir Next LT Pro" panose="020B0504020202020204" pitchFamily="34" charset="0"/>
                <a:sym typeface="Gill Sans"/>
              </a:rPr>
              <a:t>Sales, in millions</a:t>
            </a:r>
          </a:p>
        </p:txBody>
      </p:sp>
    </p:spTree>
    <p:extLst>
      <p:ext uri="{BB962C8B-B14F-4D97-AF65-F5344CB8AC3E}">
        <p14:creationId xmlns:p14="http://schemas.microsoft.com/office/powerpoint/2010/main" val="37389688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69F6FD-1BD3-5F66-B938-CF4E6C63E06D}"/>
              </a:ext>
            </a:extLst>
          </p:cNvPr>
          <p:cNvSpPr/>
          <p:nvPr/>
        </p:nvSpPr>
        <p:spPr>
          <a:xfrm>
            <a:off x="0" y="9801077"/>
            <a:ext cx="24384000" cy="1708481"/>
          </a:xfrm>
          <a:prstGeom prst="rect">
            <a:avLst/>
          </a:prstGeom>
          <a:solidFill>
            <a:schemeClr val="bg1">
              <a:lumMod val="8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4" name="TextBox 3">
            <a:extLst>
              <a:ext uri="{FF2B5EF4-FFF2-40B4-BE49-F238E27FC236}">
                <a16:creationId xmlns:a16="http://schemas.microsoft.com/office/drawing/2014/main" id="{B97CF694-848E-8E16-668C-7D57756A0DC0}"/>
              </a:ext>
            </a:extLst>
          </p:cNvPr>
          <p:cNvSpPr txBox="1"/>
          <p:nvPr/>
        </p:nvSpPr>
        <p:spPr>
          <a:xfrm>
            <a:off x="643761" y="9449238"/>
            <a:ext cx="7493478" cy="273943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nchor="ctr">
            <a:noAutofit/>
          </a:bodyPr>
          <a:lstStyle/>
          <a:p>
            <a:pPr marL="0" lvl="0" indent="0" defTabSz="1244600">
              <a:lnSpc>
                <a:spcPct val="90000"/>
              </a:lnSpc>
              <a:spcBef>
                <a:spcPct val="0"/>
              </a:spcBef>
              <a:spcAft>
                <a:spcPct val="35000"/>
              </a:spcAft>
              <a:buNone/>
            </a:pPr>
            <a:r>
              <a:rPr lang="en-US" sz="2400" b="1" kern="1200" dirty="0">
                <a:solidFill>
                  <a:srgbClr val="194F90"/>
                </a:solidFill>
                <a:latin typeface="+mj-lt"/>
              </a:rPr>
              <a:t>We Value Our Dedicated Employees </a:t>
            </a:r>
            <a:r>
              <a:rPr lang="en-US" sz="2400" kern="1200" dirty="0">
                <a:solidFill>
                  <a:srgbClr val="194F90"/>
                </a:solidFill>
                <a:latin typeface="+mj-lt"/>
              </a:rPr>
              <a:t>by fully training and equipping them, and providing a safe environment to grow personally, professionally and spiritually</a:t>
            </a:r>
          </a:p>
        </p:txBody>
      </p:sp>
      <p:sp>
        <p:nvSpPr>
          <p:cNvPr id="5" name="TextBox 4">
            <a:extLst>
              <a:ext uri="{FF2B5EF4-FFF2-40B4-BE49-F238E27FC236}">
                <a16:creationId xmlns:a16="http://schemas.microsoft.com/office/drawing/2014/main" id="{C5324448-3963-6368-83B9-DB07D582A09A}"/>
              </a:ext>
            </a:extLst>
          </p:cNvPr>
          <p:cNvSpPr txBox="1"/>
          <p:nvPr/>
        </p:nvSpPr>
        <p:spPr>
          <a:xfrm>
            <a:off x="9005977" y="10128353"/>
            <a:ext cx="6463715" cy="138120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nchor="ctr">
            <a:noAutofit/>
          </a:bodyPr>
          <a:lstStyle/>
          <a:p>
            <a:pPr marL="0" lvl="0" indent="0" defTabSz="1244600">
              <a:lnSpc>
                <a:spcPct val="90000"/>
              </a:lnSpc>
              <a:spcBef>
                <a:spcPct val="0"/>
              </a:spcBef>
              <a:spcAft>
                <a:spcPct val="35000"/>
              </a:spcAft>
              <a:buNone/>
            </a:pPr>
            <a:r>
              <a:rPr lang="en-US" sz="2400" b="1" kern="1200" dirty="0">
                <a:solidFill>
                  <a:srgbClr val="194F90"/>
                </a:solidFill>
                <a:latin typeface="+mj-lt"/>
              </a:rPr>
              <a:t>We Value Our Customers </a:t>
            </a:r>
            <a:r>
              <a:rPr lang="en-US" sz="2400" kern="1200" dirty="0">
                <a:solidFill>
                  <a:srgbClr val="194F90"/>
                </a:solidFill>
                <a:latin typeface="+mj-lt"/>
              </a:rPr>
              <a:t>by reliably providing high-quality products and solutions with outstanding customer service</a:t>
            </a:r>
          </a:p>
        </p:txBody>
      </p:sp>
      <p:sp>
        <p:nvSpPr>
          <p:cNvPr id="7" name="TextBox 6">
            <a:extLst>
              <a:ext uri="{FF2B5EF4-FFF2-40B4-BE49-F238E27FC236}">
                <a16:creationId xmlns:a16="http://schemas.microsoft.com/office/drawing/2014/main" id="{DBD569E0-B07B-4F70-F952-3BB8FF0EA106}"/>
              </a:ext>
            </a:extLst>
          </p:cNvPr>
          <p:cNvSpPr txBox="1"/>
          <p:nvPr/>
        </p:nvSpPr>
        <p:spPr>
          <a:xfrm>
            <a:off x="16338430" y="10273358"/>
            <a:ext cx="7280696" cy="1091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lvl="0" indent="0" defTabSz="1244600">
              <a:lnSpc>
                <a:spcPct val="90000"/>
              </a:lnSpc>
              <a:spcBef>
                <a:spcPct val="0"/>
              </a:spcBef>
              <a:spcAft>
                <a:spcPct val="35000"/>
              </a:spcAft>
              <a:buNone/>
            </a:pPr>
            <a:r>
              <a:rPr lang="en-US" sz="2400" b="1" kern="1200" dirty="0">
                <a:solidFill>
                  <a:srgbClr val="194F90"/>
                </a:solidFill>
                <a:latin typeface="+mj-lt"/>
              </a:rPr>
              <a:t>We Value Our Shareholders </a:t>
            </a:r>
            <a:r>
              <a:rPr lang="en-US" sz="2400" kern="1200" dirty="0">
                <a:solidFill>
                  <a:srgbClr val="194F90"/>
                </a:solidFill>
                <a:latin typeface="+mj-lt"/>
              </a:rPr>
              <a:t>by striving to consistently provide solid returns above our peer group and above all industrial indices</a:t>
            </a:r>
          </a:p>
        </p:txBody>
      </p:sp>
      <p:pic>
        <p:nvPicPr>
          <p:cNvPr id="14" name="Picture 13" descr="A picture containing website&#10;&#10;Description automatically generated">
            <a:extLst>
              <a:ext uri="{FF2B5EF4-FFF2-40B4-BE49-F238E27FC236}">
                <a16:creationId xmlns:a16="http://schemas.microsoft.com/office/drawing/2014/main" id="{C742EA4B-D769-7B49-6FEB-9BC322A16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3" y="1059871"/>
            <a:ext cx="24384000" cy="8162784"/>
          </a:xfrm>
          <a:prstGeom prst="rect">
            <a:avLst/>
          </a:prstGeom>
        </p:spPr>
      </p:pic>
      <p:sp>
        <p:nvSpPr>
          <p:cNvPr id="2" name="_Page_Number">
            <a:extLst>
              <a:ext uri="{FF2B5EF4-FFF2-40B4-BE49-F238E27FC236}">
                <a16:creationId xmlns:a16="http://schemas.microsoft.com/office/drawing/2014/main" id="{EBE8A15D-2F6A-47D0-AFFC-A6907389896C}"/>
              </a:ext>
            </a:extLst>
          </p:cNvPr>
          <p:cNvSpPr txBox="1"/>
          <p:nvPr/>
        </p:nvSpPr>
        <p:spPr>
          <a:xfrm>
            <a:off x="12050259" y="13093700"/>
            <a:ext cx="258083"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4</a:t>
            </a:r>
          </a:p>
        </p:txBody>
      </p:sp>
    </p:spTree>
    <p:extLst>
      <p:ext uri="{BB962C8B-B14F-4D97-AF65-F5344CB8AC3E}">
        <p14:creationId xmlns:p14="http://schemas.microsoft.com/office/powerpoint/2010/main" val="36858096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87C7C52-D5BB-B219-59CD-2BE95F614C3D}"/>
              </a:ext>
            </a:extLst>
          </p:cNvPr>
          <p:cNvSpPr/>
          <p:nvPr/>
        </p:nvSpPr>
        <p:spPr>
          <a:xfrm>
            <a:off x="346700" y="10608306"/>
            <a:ext cx="23601074" cy="875261"/>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2" name="Rectangle 31">
            <a:extLst>
              <a:ext uri="{FF2B5EF4-FFF2-40B4-BE49-F238E27FC236}">
                <a16:creationId xmlns:a16="http://schemas.microsoft.com/office/drawing/2014/main" id="{6794C537-7940-B13E-A5B1-2F3779E20FA1}"/>
              </a:ext>
            </a:extLst>
          </p:cNvPr>
          <p:cNvSpPr/>
          <p:nvPr/>
        </p:nvSpPr>
        <p:spPr>
          <a:xfrm>
            <a:off x="461961" y="3855126"/>
            <a:ext cx="3314700" cy="1905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2" name="Slide Number Placeholder 1">
            <a:extLst>
              <a:ext uri="{FF2B5EF4-FFF2-40B4-BE49-F238E27FC236}">
                <a16:creationId xmlns:a16="http://schemas.microsoft.com/office/drawing/2014/main" id="{8E57B379-51F6-8796-EF24-5606485612E6}"/>
              </a:ext>
            </a:extLst>
          </p:cNvPr>
          <p:cNvSpPr>
            <a:spLocks noGrp="1"/>
          </p:cNvSpPr>
          <p:nvPr>
            <p:ph type="sldNum" sz="quarter" idx="2"/>
          </p:nvPr>
        </p:nvSpPr>
        <p:spPr/>
        <p:txBody>
          <a:bodyPr/>
          <a:lstStyle/>
          <a:p>
            <a:fld id="{86CB4B4D-7CA3-9044-876B-883B54F8677D}" type="slidenum">
              <a:rPr lang="en-US" smtClean="0"/>
              <a:t>6</a:t>
            </a:fld>
            <a:endParaRPr lang="en-US" dirty="0"/>
          </a:p>
        </p:txBody>
      </p:sp>
      <p:sp>
        <p:nvSpPr>
          <p:cNvPr id="5" name="Rectangle 4">
            <a:extLst>
              <a:ext uri="{FF2B5EF4-FFF2-40B4-BE49-F238E27FC236}">
                <a16:creationId xmlns:a16="http://schemas.microsoft.com/office/drawing/2014/main" id="{F96AE4A9-0EF9-A96A-C7FC-A357226F5F84}"/>
              </a:ext>
            </a:extLst>
          </p:cNvPr>
          <p:cNvSpPr/>
          <p:nvPr/>
        </p:nvSpPr>
        <p:spPr>
          <a:xfrm>
            <a:off x="0" y="0"/>
            <a:ext cx="24384000" cy="175260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6" name="TextBox 5">
            <a:extLst>
              <a:ext uri="{FF2B5EF4-FFF2-40B4-BE49-F238E27FC236}">
                <a16:creationId xmlns:a16="http://schemas.microsoft.com/office/drawing/2014/main" id="{39012500-3955-1AB2-9BCE-86BD5136763B}"/>
              </a:ext>
            </a:extLst>
          </p:cNvPr>
          <p:cNvSpPr txBox="1"/>
          <p:nvPr/>
        </p:nvSpPr>
        <p:spPr>
          <a:xfrm>
            <a:off x="914400" y="232534"/>
            <a:ext cx="21107400" cy="1287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7700" dirty="0">
                <a:solidFill>
                  <a:schemeClr val="bg1"/>
                </a:solidFill>
                <a:latin typeface="+mj-lt"/>
              </a:rPr>
              <a:t>Our Leading Segments</a:t>
            </a:r>
            <a:endParaRPr kumimoji="0" lang="en-US" sz="7700" u="none" strike="noStrike" cap="none" spc="0" normalizeH="0" baseline="0" dirty="0">
              <a:ln>
                <a:noFill/>
              </a:ln>
              <a:solidFill>
                <a:schemeClr val="bg1"/>
              </a:solidFill>
              <a:effectLst/>
              <a:uFillTx/>
              <a:latin typeface="+mj-lt"/>
              <a:ea typeface="+mn-ea"/>
              <a:cs typeface="+mn-cs"/>
              <a:sym typeface="Gill Sans"/>
            </a:endParaRPr>
          </a:p>
        </p:txBody>
      </p:sp>
      <p:sp>
        <p:nvSpPr>
          <p:cNvPr id="7" name="TextBox 6">
            <a:extLst>
              <a:ext uri="{FF2B5EF4-FFF2-40B4-BE49-F238E27FC236}">
                <a16:creationId xmlns:a16="http://schemas.microsoft.com/office/drawing/2014/main" id="{74B27FD8-8A74-355F-A444-D1C29E51C4AD}"/>
              </a:ext>
            </a:extLst>
          </p:cNvPr>
          <p:cNvSpPr txBox="1"/>
          <p:nvPr/>
        </p:nvSpPr>
        <p:spPr>
          <a:xfrm>
            <a:off x="461961" y="2514600"/>
            <a:ext cx="33147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rPr>
              <a:t>Operating Segment</a:t>
            </a:r>
          </a:p>
        </p:txBody>
      </p:sp>
      <p:sp>
        <p:nvSpPr>
          <p:cNvPr id="8" name="TextBox 7">
            <a:extLst>
              <a:ext uri="{FF2B5EF4-FFF2-40B4-BE49-F238E27FC236}">
                <a16:creationId xmlns:a16="http://schemas.microsoft.com/office/drawing/2014/main" id="{27367E30-58A7-A484-3DD5-2A7462BFA170}"/>
              </a:ext>
            </a:extLst>
          </p:cNvPr>
          <p:cNvSpPr txBox="1"/>
          <p:nvPr/>
        </p:nvSpPr>
        <p:spPr>
          <a:xfrm>
            <a:off x="6898481" y="2615822"/>
            <a:ext cx="2705099"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rPr>
              <a:t>Production Route</a:t>
            </a:r>
          </a:p>
        </p:txBody>
      </p:sp>
      <p:sp>
        <p:nvSpPr>
          <p:cNvPr id="9" name="TextBox 8">
            <a:extLst>
              <a:ext uri="{FF2B5EF4-FFF2-40B4-BE49-F238E27FC236}">
                <a16:creationId xmlns:a16="http://schemas.microsoft.com/office/drawing/2014/main" id="{8CF8983C-203D-ED41-2F96-762ACC0CF56B}"/>
              </a:ext>
            </a:extLst>
          </p:cNvPr>
          <p:cNvSpPr txBox="1"/>
          <p:nvPr/>
        </p:nvSpPr>
        <p:spPr>
          <a:xfrm>
            <a:off x="10228658" y="2581122"/>
            <a:ext cx="33147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rPr>
              <a:t>Va</a:t>
            </a:r>
            <a:r>
              <a:rPr lang="en-US" sz="2800" b="1" dirty="0">
                <a:latin typeface="Avenir Next LT Pro Light" panose="020B0304020202020204" pitchFamily="34" charset="0"/>
              </a:rPr>
              <a:t>lue-Added Capabilities</a:t>
            </a:r>
            <a:endPar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endParaRPr>
          </a:p>
        </p:txBody>
      </p:sp>
      <p:sp>
        <p:nvSpPr>
          <p:cNvPr id="10" name="TextBox 9">
            <a:extLst>
              <a:ext uri="{FF2B5EF4-FFF2-40B4-BE49-F238E27FC236}">
                <a16:creationId xmlns:a16="http://schemas.microsoft.com/office/drawing/2014/main" id="{C8F9CBF5-6886-7A17-BEB0-459F4A462044}"/>
              </a:ext>
            </a:extLst>
          </p:cNvPr>
          <p:cNvSpPr txBox="1"/>
          <p:nvPr/>
        </p:nvSpPr>
        <p:spPr>
          <a:xfrm>
            <a:off x="13899355" y="2585245"/>
            <a:ext cx="33147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rPr>
              <a:t>Market Size, Share and Position</a:t>
            </a:r>
            <a:r>
              <a:rPr kumimoji="0" lang="en-US" sz="2800" u="none" strike="noStrike" cap="none" spc="0" normalizeH="0" baseline="30000" dirty="0">
                <a:ln>
                  <a:noFill/>
                </a:ln>
                <a:solidFill>
                  <a:srgbClr val="000000"/>
                </a:solidFill>
                <a:effectLst/>
                <a:uFillTx/>
                <a:latin typeface="Avenir Next LT Pro" panose="020B0504020202020204" pitchFamily="34" charset="77"/>
                <a:sym typeface="Gill Sans"/>
              </a:rPr>
              <a:t>2</a:t>
            </a:r>
            <a:endPar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endParaRPr>
          </a:p>
        </p:txBody>
      </p:sp>
      <p:sp>
        <p:nvSpPr>
          <p:cNvPr id="11" name="TextBox 10">
            <a:extLst>
              <a:ext uri="{FF2B5EF4-FFF2-40B4-BE49-F238E27FC236}">
                <a16:creationId xmlns:a16="http://schemas.microsoft.com/office/drawing/2014/main" id="{7B60BE57-CF40-C81B-D8A2-FA75E5D777CB}"/>
              </a:ext>
            </a:extLst>
          </p:cNvPr>
          <p:cNvSpPr txBox="1"/>
          <p:nvPr/>
        </p:nvSpPr>
        <p:spPr>
          <a:xfrm>
            <a:off x="18440400" y="2583617"/>
            <a:ext cx="3883819"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rPr>
              <a:t>5-Year Historical EBITDA Performance</a:t>
            </a:r>
          </a:p>
          <a:p>
            <a:pPr marL="0" marR="0" indent="0" algn="ctr" defTabSz="825500" rtl="0" fontAlgn="auto" latinLnBrk="0" hangingPunct="0">
              <a:lnSpc>
                <a:spcPct val="100000"/>
              </a:lnSpc>
              <a:spcBef>
                <a:spcPts val="0"/>
              </a:spcBef>
              <a:spcAft>
                <a:spcPts val="0"/>
              </a:spcAft>
              <a:buClrTx/>
              <a:buSzTx/>
              <a:buFontTx/>
              <a:buNone/>
              <a:tabLst/>
            </a:pPr>
            <a:r>
              <a:rPr kumimoji="0" lang="en-US" sz="2800" i="0" u="none" strike="noStrike" cap="none" spc="0" normalizeH="0" baseline="0" dirty="0">
                <a:ln>
                  <a:noFill/>
                </a:ln>
                <a:solidFill>
                  <a:srgbClr val="000000"/>
                </a:solidFill>
                <a:effectLst/>
                <a:uFillTx/>
                <a:latin typeface="Avenir Next LT Pro Light" panose="020B0304020202020204" pitchFamily="34" charset="0"/>
                <a:sym typeface="Gill Sans"/>
              </a:rPr>
              <a:t> </a:t>
            </a:r>
            <a:r>
              <a:rPr kumimoji="0" lang="en-US" sz="1600" i="0" u="none" strike="noStrike" cap="none" spc="0" normalizeH="0" baseline="0" dirty="0">
                <a:ln>
                  <a:noFill/>
                </a:ln>
                <a:solidFill>
                  <a:srgbClr val="000000"/>
                </a:solidFill>
                <a:effectLst/>
                <a:uFillTx/>
                <a:latin typeface="Avenir Next LT Pro Light" panose="020B0304020202020204" pitchFamily="34" charset="0"/>
                <a:sym typeface="Gill Sans"/>
              </a:rPr>
              <a:t>($ in millions)</a:t>
            </a:r>
          </a:p>
        </p:txBody>
      </p:sp>
      <p:cxnSp>
        <p:nvCxnSpPr>
          <p:cNvPr id="13" name="Straight Connector 12">
            <a:extLst>
              <a:ext uri="{FF2B5EF4-FFF2-40B4-BE49-F238E27FC236}">
                <a16:creationId xmlns:a16="http://schemas.microsoft.com/office/drawing/2014/main" id="{202696B8-4DF2-E1B3-46C9-2F1D7D047347}"/>
              </a:ext>
            </a:extLst>
          </p:cNvPr>
          <p:cNvCxnSpPr>
            <a:cxnSpLocks/>
          </p:cNvCxnSpPr>
          <p:nvPr/>
        </p:nvCxnSpPr>
        <p:spPr>
          <a:xfrm>
            <a:off x="461961" y="3478967"/>
            <a:ext cx="3200400" cy="0"/>
          </a:xfrm>
          <a:prstGeom prst="line">
            <a:avLst/>
          </a:prstGeom>
          <a:noFill/>
          <a:ln w="25400" cap="flat">
            <a:solidFill>
              <a:schemeClr val="accent2">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1AA8C1C6-E2B3-86C8-4FC6-923054EEF6FC}"/>
              </a:ext>
            </a:extLst>
          </p:cNvPr>
          <p:cNvCxnSpPr>
            <a:cxnSpLocks/>
          </p:cNvCxnSpPr>
          <p:nvPr/>
        </p:nvCxnSpPr>
        <p:spPr>
          <a:xfrm>
            <a:off x="6729412" y="3493217"/>
            <a:ext cx="2990850" cy="19050"/>
          </a:xfrm>
          <a:prstGeom prst="line">
            <a:avLst/>
          </a:prstGeom>
          <a:noFill/>
          <a:ln w="25400" cap="flat">
            <a:solidFill>
              <a:schemeClr val="accent2">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Connector 16">
            <a:extLst>
              <a:ext uri="{FF2B5EF4-FFF2-40B4-BE49-F238E27FC236}">
                <a16:creationId xmlns:a16="http://schemas.microsoft.com/office/drawing/2014/main" id="{C33C02E1-29AF-15C6-6939-EACDB3B8595F}"/>
              </a:ext>
            </a:extLst>
          </p:cNvPr>
          <p:cNvCxnSpPr>
            <a:cxnSpLocks/>
          </p:cNvCxnSpPr>
          <p:nvPr/>
        </p:nvCxnSpPr>
        <p:spPr>
          <a:xfrm>
            <a:off x="10363200" y="3493178"/>
            <a:ext cx="2990850" cy="19050"/>
          </a:xfrm>
          <a:prstGeom prst="line">
            <a:avLst/>
          </a:prstGeom>
          <a:noFill/>
          <a:ln w="25400" cap="flat">
            <a:solidFill>
              <a:schemeClr val="accent2">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01DA7E93-769D-7E04-57BF-AE64E7B4294B}"/>
              </a:ext>
            </a:extLst>
          </p:cNvPr>
          <p:cNvCxnSpPr>
            <a:cxnSpLocks/>
          </p:cNvCxnSpPr>
          <p:nvPr/>
        </p:nvCxnSpPr>
        <p:spPr>
          <a:xfrm>
            <a:off x="13958886" y="3498017"/>
            <a:ext cx="2990850" cy="19050"/>
          </a:xfrm>
          <a:prstGeom prst="line">
            <a:avLst/>
          </a:prstGeom>
          <a:noFill/>
          <a:ln w="25400" cap="flat">
            <a:solidFill>
              <a:schemeClr val="accent2">
                <a:alpha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AB0F35C0-FB3D-14E7-E6BB-A528FC83E3A3}"/>
              </a:ext>
            </a:extLst>
          </p:cNvPr>
          <p:cNvCxnSpPr>
            <a:cxnSpLocks/>
          </p:cNvCxnSpPr>
          <p:nvPr/>
        </p:nvCxnSpPr>
        <p:spPr>
          <a:xfrm>
            <a:off x="17438350" y="3518110"/>
            <a:ext cx="5966500" cy="19050"/>
          </a:xfrm>
          <a:prstGeom prst="line">
            <a:avLst/>
          </a:prstGeom>
          <a:noFill/>
          <a:ln w="25400" cap="flat">
            <a:solidFill>
              <a:schemeClr val="accent2">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31" name="TextBox 30">
            <a:extLst>
              <a:ext uri="{FF2B5EF4-FFF2-40B4-BE49-F238E27FC236}">
                <a16:creationId xmlns:a16="http://schemas.microsoft.com/office/drawing/2014/main" id="{BF7D3B0B-B1AF-013E-C6BD-9A01110F7B6B}"/>
              </a:ext>
            </a:extLst>
          </p:cNvPr>
          <p:cNvSpPr txBox="1"/>
          <p:nvPr/>
        </p:nvSpPr>
        <p:spPr>
          <a:xfrm>
            <a:off x="461961" y="4510108"/>
            <a:ext cx="33147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2"/>
                </a:solidFill>
                <a:effectLst/>
                <a:uFillTx/>
                <a:latin typeface="Avenir Next LT Pro Light" panose="020B0304020202020204" pitchFamily="34" charset="0"/>
                <a:sym typeface="Gill Sans"/>
              </a:rPr>
              <a:t>Metal Coatings</a:t>
            </a:r>
          </a:p>
        </p:txBody>
      </p:sp>
      <p:sp>
        <p:nvSpPr>
          <p:cNvPr id="33" name="Rectangle 32">
            <a:extLst>
              <a:ext uri="{FF2B5EF4-FFF2-40B4-BE49-F238E27FC236}">
                <a16:creationId xmlns:a16="http://schemas.microsoft.com/office/drawing/2014/main" id="{56DB29F8-0789-A707-1487-1CF1A703D410}"/>
              </a:ext>
            </a:extLst>
          </p:cNvPr>
          <p:cNvSpPr/>
          <p:nvPr/>
        </p:nvSpPr>
        <p:spPr>
          <a:xfrm>
            <a:off x="381000" y="7171462"/>
            <a:ext cx="3314700" cy="1905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4" name="TextBox 33">
            <a:extLst>
              <a:ext uri="{FF2B5EF4-FFF2-40B4-BE49-F238E27FC236}">
                <a16:creationId xmlns:a16="http://schemas.microsoft.com/office/drawing/2014/main" id="{ACF0ECBD-25FC-3096-2F97-CD09D37C0DB2}"/>
              </a:ext>
            </a:extLst>
          </p:cNvPr>
          <p:cNvSpPr txBox="1"/>
          <p:nvPr/>
        </p:nvSpPr>
        <p:spPr>
          <a:xfrm>
            <a:off x="381000" y="7826444"/>
            <a:ext cx="3314700"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2"/>
                </a:solidFill>
                <a:effectLst/>
                <a:uFillTx/>
                <a:latin typeface="Avenir Next LT Pro Light" panose="020B0304020202020204" pitchFamily="34" charset="0"/>
                <a:sym typeface="Gill Sans"/>
              </a:rPr>
              <a:t>Precoat Metals</a:t>
            </a:r>
          </a:p>
        </p:txBody>
      </p:sp>
      <p:sp>
        <p:nvSpPr>
          <p:cNvPr id="35" name="Rectangle 34">
            <a:extLst>
              <a:ext uri="{FF2B5EF4-FFF2-40B4-BE49-F238E27FC236}">
                <a16:creationId xmlns:a16="http://schemas.microsoft.com/office/drawing/2014/main" id="{34616B48-509C-F1CD-D7C2-D1EFF2C1DEF2}"/>
              </a:ext>
            </a:extLst>
          </p:cNvPr>
          <p:cNvSpPr/>
          <p:nvPr/>
        </p:nvSpPr>
        <p:spPr>
          <a:xfrm>
            <a:off x="6729412" y="3931406"/>
            <a:ext cx="3314700" cy="1905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6" name="TextBox 35">
            <a:extLst>
              <a:ext uri="{FF2B5EF4-FFF2-40B4-BE49-F238E27FC236}">
                <a16:creationId xmlns:a16="http://schemas.microsoft.com/office/drawing/2014/main" id="{7EDD4AC3-6DCD-A5D0-94B0-092A41596781}"/>
              </a:ext>
            </a:extLst>
          </p:cNvPr>
          <p:cNvSpPr txBox="1"/>
          <p:nvPr/>
        </p:nvSpPr>
        <p:spPr>
          <a:xfrm>
            <a:off x="7772400" y="4340166"/>
            <a:ext cx="2290762"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2"/>
                </a:solidFill>
                <a:effectLst/>
                <a:uFillTx/>
                <a:latin typeface="Avenir Next LT Pro Light" panose="020B0304020202020204" pitchFamily="34" charset="0"/>
                <a:sym typeface="Gill Sans"/>
              </a:rPr>
              <a:t>Batch </a:t>
            </a:r>
          </a:p>
          <a:p>
            <a:pPr marL="0" marR="0" indent="0" algn="l"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2"/>
                </a:solidFill>
                <a:effectLst/>
                <a:uFillTx/>
                <a:latin typeface="Avenir Next LT Pro Light" panose="020B0304020202020204" pitchFamily="34" charset="0"/>
                <a:sym typeface="Gill Sans"/>
              </a:rPr>
              <a:t>Processing</a:t>
            </a:r>
          </a:p>
        </p:txBody>
      </p:sp>
      <p:sp>
        <p:nvSpPr>
          <p:cNvPr id="37" name="Rectangle 36">
            <a:extLst>
              <a:ext uri="{FF2B5EF4-FFF2-40B4-BE49-F238E27FC236}">
                <a16:creationId xmlns:a16="http://schemas.microsoft.com/office/drawing/2014/main" id="{70847A00-CB5E-5345-9E2A-1FA4473D259B}"/>
              </a:ext>
            </a:extLst>
          </p:cNvPr>
          <p:cNvSpPr/>
          <p:nvPr/>
        </p:nvSpPr>
        <p:spPr>
          <a:xfrm>
            <a:off x="6648451" y="7247742"/>
            <a:ext cx="3314700" cy="1905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38" name="TextBox 37">
            <a:extLst>
              <a:ext uri="{FF2B5EF4-FFF2-40B4-BE49-F238E27FC236}">
                <a16:creationId xmlns:a16="http://schemas.microsoft.com/office/drawing/2014/main" id="{9A6E12BF-65C9-1551-A3D6-1B809B3D6A6E}"/>
              </a:ext>
            </a:extLst>
          </p:cNvPr>
          <p:cNvSpPr txBox="1"/>
          <p:nvPr/>
        </p:nvSpPr>
        <p:spPr>
          <a:xfrm>
            <a:off x="7672389" y="7627118"/>
            <a:ext cx="2369802"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2"/>
                </a:solidFill>
                <a:effectLst/>
                <a:uFillTx/>
                <a:latin typeface="Avenir Next LT Pro Light" panose="020B0304020202020204" pitchFamily="34" charset="0"/>
                <a:sym typeface="Gill Sans"/>
              </a:rPr>
              <a:t>Continuous Processing</a:t>
            </a:r>
          </a:p>
        </p:txBody>
      </p:sp>
      <p:pic>
        <p:nvPicPr>
          <p:cNvPr id="40" name="Graphic 39" descr="Crane outline">
            <a:extLst>
              <a:ext uri="{FF2B5EF4-FFF2-40B4-BE49-F238E27FC236}">
                <a16:creationId xmlns:a16="http://schemas.microsoft.com/office/drawing/2014/main" id="{140518DA-756F-5EFF-B998-57D589DA00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81800" y="4488617"/>
            <a:ext cx="914400" cy="914400"/>
          </a:xfrm>
          <a:prstGeom prst="rect">
            <a:avLst/>
          </a:prstGeom>
        </p:spPr>
      </p:pic>
      <p:pic>
        <p:nvPicPr>
          <p:cNvPr id="42" name="Graphic 41" descr="Factory outline">
            <a:extLst>
              <a:ext uri="{FF2B5EF4-FFF2-40B4-BE49-F238E27FC236}">
                <a16:creationId xmlns:a16="http://schemas.microsoft.com/office/drawing/2014/main" id="{B746DF1F-36AE-BBD8-4C96-5BAE8E001E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5600" y="7743041"/>
            <a:ext cx="914400" cy="914400"/>
          </a:xfrm>
          <a:prstGeom prst="rect">
            <a:avLst/>
          </a:prstGeom>
        </p:spPr>
      </p:pic>
      <p:sp>
        <p:nvSpPr>
          <p:cNvPr id="44" name="TextBox 43">
            <a:extLst>
              <a:ext uri="{FF2B5EF4-FFF2-40B4-BE49-F238E27FC236}">
                <a16:creationId xmlns:a16="http://schemas.microsoft.com/office/drawing/2014/main" id="{69EF6C2F-443D-E008-644A-F28D70F7B5D9}"/>
              </a:ext>
            </a:extLst>
          </p:cNvPr>
          <p:cNvSpPr txBox="1"/>
          <p:nvPr/>
        </p:nvSpPr>
        <p:spPr>
          <a:xfrm>
            <a:off x="10272712" y="3879017"/>
            <a:ext cx="331470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solidFill>
                <a:effectLst/>
                <a:uFillTx/>
                <a:latin typeface="Avenir Next LT Pro Light" panose="020B0304020202020204" pitchFamily="34" charset="0"/>
                <a:sym typeface="Gill Sans"/>
              </a:rPr>
              <a:t>Hot-Dip Galvanizing</a:t>
            </a:r>
          </a:p>
          <a:p>
            <a:pPr marL="0" marR="0" indent="0" algn="ctr" defTabSz="825500" rtl="0" fontAlgn="auto" latinLnBrk="0" hangingPunct="0">
              <a:lnSpc>
                <a:spcPct val="100000"/>
              </a:lnSpc>
              <a:spcBef>
                <a:spcPts val="0"/>
              </a:spcBef>
              <a:spcAft>
                <a:spcPts val="0"/>
              </a:spcAft>
              <a:buClrTx/>
              <a:buSzTx/>
              <a:buFontTx/>
              <a:buNone/>
              <a:tabLst/>
            </a:pPr>
            <a:r>
              <a:rPr lang="en-US" sz="2400" dirty="0">
                <a:solidFill>
                  <a:schemeClr val="accent2"/>
                </a:solidFill>
                <a:latin typeface="Avenir Next LT Pro Light" panose="020B0304020202020204" pitchFamily="34" charset="0"/>
              </a:rPr>
              <a:t>Spin Galvanizing</a:t>
            </a:r>
          </a:p>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solidFill>
                <a:effectLst/>
                <a:uFillTx/>
                <a:latin typeface="Avenir Next LT Pro Light" panose="020B0304020202020204" pitchFamily="34" charset="0"/>
                <a:sym typeface="Gill Sans"/>
              </a:rPr>
              <a:t>Powder Coating</a:t>
            </a:r>
          </a:p>
          <a:p>
            <a:pPr marL="0" marR="0" indent="0" algn="ctr" defTabSz="825500" rtl="0" fontAlgn="auto" latinLnBrk="0" hangingPunct="0">
              <a:lnSpc>
                <a:spcPct val="100000"/>
              </a:lnSpc>
              <a:spcBef>
                <a:spcPts val="0"/>
              </a:spcBef>
              <a:spcAft>
                <a:spcPts val="0"/>
              </a:spcAft>
              <a:buClrTx/>
              <a:buSzTx/>
              <a:buFontTx/>
              <a:buNone/>
              <a:tabLst/>
            </a:pPr>
            <a:r>
              <a:rPr lang="en-US" sz="2400" dirty="0">
                <a:solidFill>
                  <a:schemeClr val="accent2"/>
                </a:solidFill>
                <a:latin typeface="Avenir Next LT Pro Light" panose="020B0304020202020204" pitchFamily="34" charset="0"/>
              </a:rPr>
              <a:t>Plating</a:t>
            </a:r>
          </a:p>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solidFill>
                <a:effectLst/>
                <a:uFillTx/>
                <a:latin typeface="Avenir Next LT Pro Light" panose="020B0304020202020204" pitchFamily="34" charset="0"/>
                <a:sym typeface="Gill Sans"/>
              </a:rPr>
              <a:t>Anodizing</a:t>
            </a:r>
          </a:p>
        </p:txBody>
      </p:sp>
      <p:sp>
        <p:nvSpPr>
          <p:cNvPr id="49" name="TextBox 48">
            <a:extLst>
              <a:ext uri="{FF2B5EF4-FFF2-40B4-BE49-F238E27FC236}">
                <a16:creationId xmlns:a16="http://schemas.microsoft.com/office/drawing/2014/main" id="{BC011615-7469-8B5A-DD30-032789A7CB90}"/>
              </a:ext>
            </a:extLst>
          </p:cNvPr>
          <p:cNvSpPr txBox="1"/>
          <p:nvPr/>
        </p:nvSpPr>
        <p:spPr>
          <a:xfrm>
            <a:off x="10206037" y="7231817"/>
            <a:ext cx="331470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solidFill>
                <a:effectLst/>
                <a:uFillTx/>
                <a:latin typeface="Avenir Next LT Pro Light" panose="020B0304020202020204" pitchFamily="34" charset="0"/>
                <a:sym typeface="Gill Sans"/>
              </a:rPr>
              <a:t>Coil Coating</a:t>
            </a:r>
          </a:p>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solidFill>
                <a:effectLst/>
                <a:uFillTx/>
                <a:latin typeface="Avenir Next LT Pro Light" panose="020B0304020202020204" pitchFamily="34" charset="0"/>
                <a:sym typeface="Gill Sans"/>
              </a:rPr>
              <a:t>Slitting</a:t>
            </a:r>
          </a:p>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solidFill>
                <a:effectLst/>
                <a:uFillTx/>
                <a:latin typeface="Avenir Next LT Pro Light" panose="020B0304020202020204" pitchFamily="34" charset="0"/>
                <a:sym typeface="Gill Sans"/>
              </a:rPr>
              <a:t>Embossing</a:t>
            </a:r>
          </a:p>
          <a:p>
            <a:pPr marL="0" marR="0" indent="0" algn="ctr" defTabSz="825500" rtl="0" fontAlgn="auto" latinLnBrk="0" hangingPunct="0">
              <a:lnSpc>
                <a:spcPct val="100000"/>
              </a:lnSpc>
              <a:spcBef>
                <a:spcPts val="0"/>
              </a:spcBef>
              <a:spcAft>
                <a:spcPts val="0"/>
              </a:spcAft>
              <a:buClrTx/>
              <a:buSzTx/>
              <a:buFontTx/>
              <a:buNone/>
              <a:tabLst/>
            </a:pPr>
            <a:r>
              <a:rPr lang="en-US" sz="2400" dirty="0">
                <a:solidFill>
                  <a:schemeClr val="accent2"/>
                </a:solidFill>
                <a:latin typeface="Avenir Next LT Pro Light" panose="020B0304020202020204" pitchFamily="34" charset="0"/>
              </a:rPr>
              <a:t>Shape Correction</a:t>
            </a:r>
          </a:p>
          <a:p>
            <a:pPr marL="0" marR="0" indent="0" algn="ctr" defTabSz="825500" rtl="0" fontAlgn="auto" latinLnBrk="0" hangingPunct="0">
              <a:lnSpc>
                <a:spcPct val="100000"/>
              </a:lnSpc>
              <a:spcBef>
                <a:spcPts val="0"/>
              </a:spcBef>
              <a:spcAft>
                <a:spcPts val="0"/>
              </a:spcAft>
              <a:buClrTx/>
              <a:buSzTx/>
              <a:buFontTx/>
              <a:buNone/>
              <a:tabLst/>
            </a:pPr>
            <a:r>
              <a:rPr kumimoji="0" lang="en-US" sz="2400" i="0" u="none" strike="noStrike" cap="none" spc="0" normalizeH="0" baseline="0" dirty="0">
                <a:ln>
                  <a:noFill/>
                </a:ln>
                <a:solidFill>
                  <a:schemeClr val="accent2"/>
                </a:solidFill>
                <a:effectLst/>
                <a:uFillTx/>
                <a:latin typeface="Avenir Next LT Pro Light" panose="020B0304020202020204" pitchFamily="34" charset="0"/>
                <a:sym typeface="Gill Sans"/>
              </a:rPr>
              <a:t>Blanking</a:t>
            </a:r>
          </a:p>
        </p:txBody>
      </p:sp>
      <p:sp>
        <p:nvSpPr>
          <p:cNvPr id="51" name="Rectangle 50">
            <a:extLst>
              <a:ext uri="{FF2B5EF4-FFF2-40B4-BE49-F238E27FC236}">
                <a16:creationId xmlns:a16="http://schemas.microsoft.com/office/drawing/2014/main" id="{54BA1A78-2EC7-BFEE-1688-6B907E6460C5}"/>
              </a:ext>
            </a:extLst>
          </p:cNvPr>
          <p:cNvSpPr/>
          <p:nvPr/>
        </p:nvSpPr>
        <p:spPr>
          <a:xfrm>
            <a:off x="13930311" y="3955297"/>
            <a:ext cx="3314700" cy="1905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2" name="TextBox 51">
            <a:extLst>
              <a:ext uri="{FF2B5EF4-FFF2-40B4-BE49-F238E27FC236}">
                <a16:creationId xmlns:a16="http://schemas.microsoft.com/office/drawing/2014/main" id="{3C90DD3F-17ED-A0A5-BF1C-A5AE53D475B8}"/>
              </a:ext>
            </a:extLst>
          </p:cNvPr>
          <p:cNvSpPr txBox="1"/>
          <p:nvPr/>
        </p:nvSpPr>
        <p:spPr>
          <a:xfrm>
            <a:off x="13949361" y="3962500"/>
            <a:ext cx="33147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chemeClr val="accent2"/>
                </a:solidFill>
                <a:effectLst/>
                <a:uFillTx/>
                <a:latin typeface="Avenir Next LT Pro Light" panose="020B0304020202020204" pitchFamily="34" charset="0"/>
                <a:sym typeface="Gill Sans"/>
              </a:rPr>
              <a:t>$2.3</a:t>
            </a:r>
            <a:r>
              <a:rPr kumimoji="0" lang="en-US" sz="8000" i="0" u="none" strike="noStrike" cap="none" spc="0" normalizeH="0" baseline="0" dirty="0">
                <a:ln>
                  <a:noFill/>
                </a:ln>
                <a:solidFill>
                  <a:schemeClr val="accent2"/>
                </a:solidFill>
                <a:effectLst/>
                <a:uFillTx/>
                <a:latin typeface="Avenir Next LT Pro Light" panose="020B0304020202020204" pitchFamily="34" charset="0"/>
                <a:sym typeface="Gill Sans"/>
              </a:rPr>
              <a:t>B</a:t>
            </a:r>
          </a:p>
        </p:txBody>
      </p:sp>
      <p:sp>
        <p:nvSpPr>
          <p:cNvPr id="53" name="Rectangle 52">
            <a:extLst>
              <a:ext uri="{FF2B5EF4-FFF2-40B4-BE49-F238E27FC236}">
                <a16:creationId xmlns:a16="http://schemas.microsoft.com/office/drawing/2014/main" id="{A97B454E-005A-FBEA-3BD5-68318E4A3ECC}"/>
              </a:ext>
            </a:extLst>
          </p:cNvPr>
          <p:cNvSpPr/>
          <p:nvPr/>
        </p:nvSpPr>
        <p:spPr>
          <a:xfrm>
            <a:off x="13849350" y="7195353"/>
            <a:ext cx="3314700" cy="1905000"/>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endParaRPr>
          </a:p>
        </p:txBody>
      </p:sp>
      <p:sp>
        <p:nvSpPr>
          <p:cNvPr id="55" name="TextBox 54">
            <a:extLst>
              <a:ext uri="{FF2B5EF4-FFF2-40B4-BE49-F238E27FC236}">
                <a16:creationId xmlns:a16="http://schemas.microsoft.com/office/drawing/2014/main" id="{B9CD06F1-87C2-8E1B-0C4C-0C0476A9B813}"/>
              </a:ext>
            </a:extLst>
          </p:cNvPr>
          <p:cNvSpPr txBox="1"/>
          <p:nvPr/>
        </p:nvSpPr>
        <p:spPr>
          <a:xfrm>
            <a:off x="13782674" y="7374085"/>
            <a:ext cx="3314700"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8000" b="1" i="0" u="none" strike="noStrike" cap="none" spc="0" normalizeH="0" baseline="0" dirty="0">
                <a:ln>
                  <a:noFill/>
                </a:ln>
                <a:solidFill>
                  <a:schemeClr val="accent2"/>
                </a:solidFill>
                <a:effectLst/>
                <a:uFillTx/>
                <a:latin typeface="Avenir Next LT Pro Light" panose="020B0304020202020204" pitchFamily="34" charset="0"/>
                <a:sym typeface="Gill Sans"/>
              </a:rPr>
              <a:t>$3.7</a:t>
            </a:r>
            <a:r>
              <a:rPr kumimoji="0" lang="en-US" sz="8000" i="0" u="none" strike="noStrike" cap="none" spc="0" normalizeH="0" baseline="0" dirty="0">
                <a:ln>
                  <a:noFill/>
                </a:ln>
                <a:solidFill>
                  <a:schemeClr val="accent2"/>
                </a:solidFill>
                <a:effectLst/>
                <a:uFillTx/>
                <a:latin typeface="Avenir Next LT Pro Light" panose="020B0304020202020204" pitchFamily="34" charset="0"/>
                <a:sym typeface="Gill Sans"/>
              </a:rPr>
              <a:t>B</a:t>
            </a:r>
          </a:p>
        </p:txBody>
      </p:sp>
      <p:sp>
        <p:nvSpPr>
          <p:cNvPr id="57" name="TextBox 56">
            <a:extLst>
              <a:ext uri="{FF2B5EF4-FFF2-40B4-BE49-F238E27FC236}">
                <a16:creationId xmlns:a16="http://schemas.microsoft.com/office/drawing/2014/main" id="{ADE31D7E-1F58-A7C6-1DE8-6BA39B04A3C4}"/>
              </a:ext>
            </a:extLst>
          </p:cNvPr>
          <p:cNvSpPr txBox="1"/>
          <p:nvPr/>
        </p:nvSpPr>
        <p:spPr>
          <a:xfrm>
            <a:off x="13996986" y="5407323"/>
            <a:ext cx="359092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i="0" u="none" strike="noStrike" cap="none" spc="0" normalizeH="0" baseline="0" dirty="0">
                <a:ln>
                  <a:noFill/>
                </a:ln>
                <a:solidFill>
                  <a:schemeClr val="accent2"/>
                </a:solidFill>
                <a:effectLst/>
                <a:uFillTx/>
                <a:latin typeface="Avenir Next LT Pro Light" panose="020B0304020202020204" pitchFamily="34" charset="0"/>
                <a:sym typeface="Gill Sans"/>
              </a:rPr>
              <a:t>~$28% share; #1 market </a:t>
            </a:r>
            <a:r>
              <a:rPr lang="en-US" sz="1600" dirty="0">
                <a:solidFill>
                  <a:schemeClr val="accent2"/>
                </a:solidFill>
                <a:latin typeface="Avenir Next LT Pro Light" panose="020B0304020202020204" pitchFamily="34" charset="0"/>
              </a:rPr>
              <a:t>p</a:t>
            </a:r>
            <a:r>
              <a:rPr kumimoji="0" lang="en-US" sz="1600" i="0" u="none" strike="noStrike" cap="none" spc="0" normalizeH="0" baseline="0" dirty="0">
                <a:ln>
                  <a:noFill/>
                </a:ln>
                <a:solidFill>
                  <a:schemeClr val="accent2"/>
                </a:solidFill>
                <a:effectLst/>
                <a:uFillTx/>
                <a:latin typeface="Avenir Next LT Pro Light" panose="020B0304020202020204" pitchFamily="34" charset="0"/>
                <a:sym typeface="Gill Sans"/>
              </a:rPr>
              <a:t>osition</a:t>
            </a:r>
          </a:p>
        </p:txBody>
      </p:sp>
      <p:sp>
        <p:nvSpPr>
          <p:cNvPr id="58" name="TextBox 57">
            <a:extLst>
              <a:ext uri="{FF2B5EF4-FFF2-40B4-BE49-F238E27FC236}">
                <a16:creationId xmlns:a16="http://schemas.microsoft.com/office/drawing/2014/main" id="{9238CB6A-65E0-D3F5-8998-150E0C9952BA}"/>
              </a:ext>
            </a:extLst>
          </p:cNvPr>
          <p:cNvSpPr txBox="1"/>
          <p:nvPr/>
        </p:nvSpPr>
        <p:spPr>
          <a:xfrm>
            <a:off x="13930310" y="8742628"/>
            <a:ext cx="344329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accent2"/>
                </a:solidFill>
                <a:effectLst/>
                <a:uFillTx/>
                <a:latin typeface="Avenir Next LT Pro Light" panose="020B0304020202020204" pitchFamily="34" charset="0"/>
                <a:sym typeface="Gill Sans"/>
              </a:rPr>
              <a:t>~23% share; #1 market </a:t>
            </a:r>
            <a:r>
              <a:rPr lang="en-US" sz="1600" dirty="0">
                <a:solidFill>
                  <a:schemeClr val="accent2"/>
                </a:solidFill>
                <a:latin typeface="Avenir Next LT Pro Light" panose="020B0304020202020204" pitchFamily="34" charset="0"/>
              </a:rPr>
              <a:t>p</a:t>
            </a:r>
            <a:r>
              <a:rPr kumimoji="0" lang="en-US" sz="1600" b="0" i="0" u="none" strike="noStrike" cap="none" spc="0" normalizeH="0" baseline="0" dirty="0">
                <a:ln>
                  <a:noFill/>
                </a:ln>
                <a:solidFill>
                  <a:schemeClr val="accent2"/>
                </a:solidFill>
                <a:effectLst/>
                <a:uFillTx/>
                <a:latin typeface="Avenir Next LT Pro Light" panose="020B0304020202020204" pitchFamily="34" charset="0"/>
                <a:sym typeface="Gill Sans"/>
              </a:rPr>
              <a:t>osition</a:t>
            </a:r>
          </a:p>
        </p:txBody>
      </p:sp>
      <p:pic>
        <p:nvPicPr>
          <p:cNvPr id="60" name="Picture 59" descr="A roll of silver paper&#10;&#10;Description automatically generated">
            <a:extLst>
              <a:ext uri="{FF2B5EF4-FFF2-40B4-BE49-F238E27FC236}">
                <a16:creationId xmlns:a16="http://schemas.microsoft.com/office/drawing/2014/main" id="{D44E9593-E97C-F5C5-AD72-6B373F63C2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7155617"/>
            <a:ext cx="1804988" cy="1804988"/>
          </a:xfrm>
          <a:prstGeom prst="rect">
            <a:avLst/>
          </a:prstGeom>
        </p:spPr>
      </p:pic>
      <p:pic>
        <p:nvPicPr>
          <p:cNvPr id="62" name="Picture 61" descr="A long rectangular object with a white background&#10;&#10;Description automatically generated">
            <a:extLst>
              <a:ext uri="{FF2B5EF4-FFF2-40B4-BE49-F238E27FC236}">
                <a16:creationId xmlns:a16="http://schemas.microsoft.com/office/drawing/2014/main" id="{EF64A166-26EC-A24E-C124-E8360A2064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62400" y="4210852"/>
            <a:ext cx="2555459" cy="1320799"/>
          </a:xfrm>
          <a:prstGeom prst="rect">
            <a:avLst/>
          </a:prstGeom>
        </p:spPr>
      </p:pic>
      <p:graphicFrame>
        <p:nvGraphicFramePr>
          <p:cNvPr id="65" name="Chart 64">
            <a:extLst>
              <a:ext uri="{FF2B5EF4-FFF2-40B4-BE49-F238E27FC236}">
                <a16:creationId xmlns:a16="http://schemas.microsoft.com/office/drawing/2014/main" id="{917DCE49-2977-72C8-09E6-7D081DA914EB}"/>
              </a:ext>
            </a:extLst>
          </p:cNvPr>
          <p:cNvGraphicFramePr/>
          <p:nvPr/>
        </p:nvGraphicFramePr>
        <p:xfrm>
          <a:off x="17362149" y="3974367"/>
          <a:ext cx="6585625" cy="249485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6" name="Chart 65">
            <a:extLst>
              <a:ext uri="{FF2B5EF4-FFF2-40B4-BE49-F238E27FC236}">
                <a16:creationId xmlns:a16="http://schemas.microsoft.com/office/drawing/2014/main" id="{8442BD59-35C7-0D11-68C3-0CA51083968A}"/>
              </a:ext>
            </a:extLst>
          </p:cNvPr>
          <p:cNvGraphicFramePr/>
          <p:nvPr/>
        </p:nvGraphicFramePr>
        <p:xfrm>
          <a:off x="17247849" y="7250332"/>
          <a:ext cx="6585625" cy="2494854"/>
        </p:xfrm>
        <a:graphic>
          <a:graphicData uri="http://schemas.openxmlformats.org/drawingml/2006/chart">
            <c:chart xmlns:c="http://schemas.openxmlformats.org/drawingml/2006/chart" xmlns:r="http://schemas.openxmlformats.org/officeDocument/2006/relationships" r:id="rId10"/>
          </a:graphicData>
        </a:graphic>
      </p:graphicFrame>
      <p:sp>
        <p:nvSpPr>
          <p:cNvPr id="67" name="TextBox 66">
            <a:extLst>
              <a:ext uri="{FF2B5EF4-FFF2-40B4-BE49-F238E27FC236}">
                <a16:creationId xmlns:a16="http://schemas.microsoft.com/office/drawing/2014/main" id="{1307EDCB-B595-0B89-AE24-A327323A7FDC}"/>
              </a:ext>
            </a:extLst>
          </p:cNvPr>
          <p:cNvSpPr txBox="1"/>
          <p:nvPr/>
        </p:nvSpPr>
        <p:spPr>
          <a:xfrm>
            <a:off x="3512342" y="2563268"/>
            <a:ext cx="33147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rPr>
              <a:t>Production </a:t>
            </a:r>
          </a:p>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Avenir Next LT Pro Light" panose="020B0304020202020204" pitchFamily="34" charset="0"/>
                <a:sym typeface="Gill Sans"/>
              </a:rPr>
              <a:t>Input</a:t>
            </a:r>
          </a:p>
        </p:txBody>
      </p:sp>
      <p:cxnSp>
        <p:nvCxnSpPr>
          <p:cNvPr id="68" name="Straight Connector 67">
            <a:extLst>
              <a:ext uri="{FF2B5EF4-FFF2-40B4-BE49-F238E27FC236}">
                <a16:creationId xmlns:a16="http://schemas.microsoft.com/office/drawing/2014/main" id="{E6064DE2-88A0-5A47-2170-B6F0BCDAE26C}"/>
              </a:ext>
            </a:extLst>
          </p:cNvPr>
          <p:cNvCxnSpPr>
            <a:cxnSpLocks/>
          </p:cNvCxnSpPr>
          <p:nvPr/>
        </p:nvCxnSpPr>
        <p:spPr>
          <a:xfrm>
            <a:off x="3962400" y="3498017"/>
            <a:ext cx="2555459" cy="0"/>
          </a:xfrm>
          <a:prstGeom prst="line">
            <a:avLst/>
          </a:prstGeom>
          <a:noFill/>
          <a:ln w="25400" cap="flat">
            <a:solidFill>
              <a:schemeClr val="accent2">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71" name="TextBox 70">
            <a:extLst>
              <a:ext uri="{FF2B5EF4-FFF2-40B4-BE49-F238E27FC236}">
                <a16:creationId xmlns:a16="http://schemas.microsoft.com/office/drawing/2014/main" id="{6540DF7B-CA2E-C862-1A4C-4486C469D2D5}"/>
              </a:ext>
            </a:extLst>
          </p:cNvPr>
          <p:cNvSpPr txBox="1"/>
          <p:nvPr/>
        </p:nvSpPr>
        <p:spPr>
          <a:xfrm>
            <a:off x="3705225" y="5383432"/>
            <a:ext cx="3119438" cy="414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accent2"/>
                </a:solidFill>
                <a:effectLst/>
                <a:uFillTx/>
                <a:latin typeface="Avenir Next LT Pro Light" panose="020B0304020202020204" pitchFamily="34" charset="0"/>
                <a:sym typeface="Gill Sans"/>
              </a:rPr>
              <a:t>Fabricated Steel</a:t>
            </a:r>
          </a:p>
        </p:txBody>
      </p:sp>
      <p:sp>
        <p:nvSpPr>
          <p:cNvPr id="72" name="TextBox 71">
            <a:extLst>
              <a:ext uri="{FF2B5EF4-FFF2-40B4-BE49-F238E27FC236}">
                <a16:creationId xmlns:a16="http://schemas.microsoft.com/office/drawing/2014/main" id="{0C752E7B-EFFC-977A-D98E-06705D7FC4D6}"/>
              </a:ext>
            </a:extLst>
          </p:cNvPr>
          <p:cNvSpPr txBox="1"/>
          <p:nvPr/>
        </p:nvSpPr>
        <p:spPr>
          <a:xfrm>
            <a:off x="3605214" y="8718737"/>
            <a:ext cx="3119438" cy="414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825500" rtl="0" fontAlgn="auto" latinLnBrk="0" hangingPunct="0">
              <a:lnSpc>
                <a:spcPct val="100000"/>
              </a:lnSpc>
              <a:spcBef>
                <a:spcPts val="0"/>
              </a:spcBef>
              <a:spcAft>
                <a:spcPts val="0"/>
              </a:spcAft>
              <a:buClrTx/>
              <a:buSzTx/>
              <a:buFontTx/>
              <a:buNone/>
              <a:tabLst/>
            </a:pPr>
            <a:r>
              <a:rPr lang="en-US" sz="2000" dirty="0">
                <a:solidFill>
                  <a:schemeClr val="accent2"/>
                </a:solidFill>
                <a:latin typeface="Avenir Next LT Pro Light" panose="020B0304020202020204" pitchFamily="34" charset="0"/>
              </a:rPr>
              <a:t>Steel &amp; Aluminum Coil</a:t>
            </a:r>
            <a:endParaRPr kumimoji="0" lang="en-US" sz="2000" b="0" i="0" u="none" strike="noStrike" cap="none" spc="0" normalizeH="0" baseline="0" dirty="0">
              <a:ln>
                <a:noFill/>
              </a:ln>
              <a:solidFill>
                <a:schemeClr val="accent2"/>
              </a:solidFill>
              <a:effectLst/>
              <a:uFillTx/>
              <a:latin typeface="Avenir Next LT Pro Light" panose="020B0304020202020204" pitchFamily="34" charset="0"/>
              <a:sym typeface="Gill Sans"/>
            </a:endParaRPr>
          </a:p>
        </p:txBody>
      </p:sp>
      <p:sp>
        <p:nvSpPr>
          <p:cNvPr id="73" name="TextBox 72">
            <a:extLst>
              <a:ext uri="{FF2B5EF4-FFF2-40B4-BE49-F238E27FC236}">
                <a16:creationId xmlns:a16="http://schemas.microsoft.com/office/drawing/2014/main" id="{7A9E9026-1D76-463D-19DF-C946A564FC8D}"/>
              </a:ext>
            </a:extLst>
          </p:cNvPr>
          <p:cNvSpPr txBox="1"/>
          <p:nvPr/>
        </p:nvSpPr>
        <p:spPr>
          <a:xfrm>
            <a:off x="538162" y="5310972"/>
            <a:ext cx="3119438" cy="414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825500" rtl="0" fontAlgn="auto" latinLnBrk="0" hangingPunct="0">
              <a:lnSpc>
                <a:spcPct val="100000"/>
              </a:lnSpc>
              <a:spcBef>
                <a:spcPts val="0"/>
              </a:spcBef>
              <a:spcAft>
                <a:spcPts val="0"/>
              </a:spcAft>
              <a:buClrTx/>
              <a:buSzTx/>
              <a:buFontTx/>
              <a:buNone/>
              <a:tabLst/>
            </a:pPr>
            <a:r>
              <a:rPr lang="en-US" sz="2000" b="1" dirty="0">
                <a:solidFill>
                  <a:schemeClr val="accent2"/>
                </a:solidFill>
                <a:latin typeface="Avenir Next LT Pro Light" panose="020B0304020202020204" pitchFamily="34" charset="0"/>
              </a:rPr>
              <a:t>Sales  $651 million</a:t>
            </a:r>
            <a:r>
              <a:rPr kumimoji="0" lang="en-US" sz="2000" u="none" strike="noStrike" cap="none" spc="0" normalizeH="0" baseline="30000" dirty="0">
                <a:ln>
                  <a:noFill/>
                </a:ln>
                <a:solidFill>
                  <a:srgbClr val="000000"/>
                </a:solidFill>
                <a:effectLst/>
                <a:uFillTx/>
                <a:latin typeface="Avenir Next LT Pro" panose="020B0504020202020204" pitchFamily="34" charset="77"/>
                <a:sym typeface="Gill Sans"/>
              </a:rPr>
              <a:t>1</a:t>
            </a:r>
            <a:endParaRPr kumimoji="0" lang="en-US" sz="2000" b="1" i="0" u="none" strike="noStrike" cap="none" spc="0" normalizeH="0" baseline="0" dirty="0">
              <a:ln>
                <a:noFill/>
              </a:ln>
              <a:solidFill>
                <a:schemeClr val="accent2"/>
              </a:solidFill>
              <a:effectLst/>
              <a:uFillTx/>
              <a:latin typeface="Avenir Next LT Pro Light" panose="020B0304020202020204" pitchFamily="34" charset="0"/>
              <a:sym typeface="Gill Sans"/>
            </a:endParaRPr>
          </a:p>
        </p:txBody>
      </p:sp>
      <p:sp>
        <p:nvSpPr>
          <p:cNvPr id="74" name="TextBox 73">
            <a:extLst>
              <a:ext uri="{FF2B5EF4-FFF2-40B4-BE49-F238E27FC236}">
                <a16:creationId xmlns:a16="http://schemas.microsoft.com/office/drawing/2014/main" id="{93DCC853-A02B-6A2A-5894-E401E8B20611}"/>
              </a:ext>
            </a:extLst>
          </p:cNvPr>
          <p:cNvSpPr txBox="1"/>
          <p:nvPr/>
        </p:nvSpPr>
        <p:spPr>
          <a:xfrm>
            <a:off x="403853" y="8584639"/>
            <a:ext cx="3119438" cy="414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defTabSz="825500" rtl="0" fontAlgn="auto" latinLnBrk="0" hangingPunct="0">
              <a:lnSpc>
                <a:spcPct val="100000"/>
              </a:lnSpc>
              <a:spcBef>
                <a:spcPts val="0"/>
              </a:spcBef>
              <a:spcAft>
                <a:spcPts val="0"/>
              </a:spcAft>
              <a:buClrTx/>
              <a:buSzTx/>
              <a:buFontTx/>
              <a:buNone/>
              <a:tabLst/>
            </a:pPr>
            <a:r>
              <a:rPr lang="en-US" sz="2000" b="1" dirty="0">
                <a:solidFill>
                  <a:schemeClr val="accent2"/>
                </a:solidFill>
                <a:latin typeface="Avenir Next LT Pro Light" panose="020B0304020202020204" pitchFamily="34" charset="0"/>
              </a:rPr>
              <a:t>Sales  $856 million</a:t>
            </a:r>
            <a:r>
              <a:rPr kumimoji="0" lang="en-US" sz="2000" u="none" strike="noStrike" cap="none" spc="0" normalizeH="0" baseline="30000" dirty="0">
                <a:ln>
                  <a:noFill/>
                </a:ln>
                <a:solidFill>
                  <a:srgbClr val="000000"/>
                </a:solidFill>
                <a:effectLst/>
                <a:uFillTx/>
                <a:latin typeface="Avenir Next LT Pro" panose="020B0504020202020204" pitchFamily="34" charset="77"/>
                <a:sym typeface="Gill Sans"/>
              </a:rPr>
              <a:t>1 </a:t>
            </a:r>
            <a:endParaRPr kumimoji="0" lang="en-US" sz="2000" b="1" i="0" u="none" strike="noStrike" cap="none" spc="0" normalizeH="0" baseline="0" dirty="0">
              <a:ln>
                <a:noFill/>
              </a:ln>
              <a:solidFill>
                <a:schemeClr val="accent2"/>
              </a:solidFill>
              <a:effectLst/>
              <a:uFillTx/>
              <a:latin typeface="Avenir Next LT Pro Light" panose="020B0304020202020204" pitchFamily="34" charset="0"/>
              <a:sym typeface="Gill Sans"/>
            </a:endParaRPr>
          </a:p>
        </p:txBody>
      </p:sp>
      <p:sp>
        <p:nvSpPr>
          <p:cNvPr id="76" name="TextBox 75">
            <a:extLst>
              <a:ext uri="{FF2B5EF4-FFF2-40B4-BE49-F238E27FC236}">
                <a16:creationId xmlns:a16="http://schemas.microsoft.com/office/drawing/2014/main" id="{145904DD-05C6-AF5E-AE57-8341A9CA5FD3}"/>
              </a:ext>
            </a:extLst>
          </p:cNvPr>
          <p:cNvSpPr txBox="1"/>
          <p:nvPr/>
        </p:nvSpPr>
        <p:spPr>
          <a:xfrm>
            <a:off x="2619374" y="12794962"/>
            <a:ext cx="14330362"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l" defTabSz="825500" rtl="0" fontAlgn="auto" latinLnBrk="0" hangingPunct="0">
              <a:lnSpc>
                <a:spcPct val="100000"/>
              </a:lnSpc>
              <a:spcBef>
                <a:spcPts val="0"/>
              </a:spcBef>
              <a:spcAft>
                <a:spcPts val="0"/>
              </a:spcAft>
              <a:buClrTx/>
              <a:buSzTx/>
              <a:buAutoNum type="arabicParenBoth"/>
              <a:tabLst/>
            </a:pPr>
            <a:r>
              <a:rPr lang="en-US" sz="1600" dirty="0">
                <a:solidFill>
                  <a:schemeClr val="bg1"/>
                </a:solidFill>
              </a:rPr>
              <a:t>Sales based on LTM ended November 30, 2023</a:t>
            </a:r>
          </a:p>
          <a:p>
            <a:pPr marL="342900" marR="0" indent="-342900" algn="l" defTabSz="825500" rtl="0" fontAlgn="auto" latinLnBrk="0" hangingPunct="0">
              <a:lnSpc>
                <a:spcPct val="100000"/>
              </a:lnSpc>
              <a:spcBef>
                <a:spcPts val="0"/>
              </a:spcBef>
              <a:spcAft>
                <a:spcPts val="0"/>
              </a:spcAft>
              <a:buClrTx/>
              <a:buSzTx/>
              <a:buAutoNum type="arabicParenBoth"/>
              <a:tabLst/>
            </a:pPr>
            <a:r>
              <a:rPr lang="en-US" sz="1600" dirty="0">
                <a:solidFill>
                  <a:schemeClr val="bg1"/>
                </a:solidFill>
              </a:rPr>
              <a:t>Management estimates based on data from the American Galvanizing Association and National Coat Coaters Association</a:t>
            </a:r>
          </a:p>
        </p:txBody>
      </p:sp>
      <p:sp>
        <p:nvSpPr>
          <p:cNvPr id="3" name="TextBox 2">
            <a:extLst>
              <a:ext uri="{FF2B5EF4-FFF2-40B4-BE49-F238E27FC236}">
                <a16:creationId xmlns:a16="http://schemas.microsoft.com/office/drawing/2014/main" id="{B9F864A0-174D-160D-16A4-35F958A53B0F}"/>
              </a:ext>
            </a:extLst>
          </p:cNvPr>
          <p:cNvSpPr txBox="1"/>
          <p:nvPr/>
        </p:nvSpPr>
        <p:spPr>
          <a:xfrm>
            <a:off x="17914599" y="8281834"/>
            <a:ext cx="3269912" cy="471924"/>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2400" dirty="0">
                <a:latin typeface="Avenir Next LT Pro Light" panose="020B0304020202020204" pitchFamily="34" charset="0"/>
              </a:rPr>
              <a:t>Acquired May 2022</a:t>
            </a:r>
            <a:endParaRPr kumimoji="0" lang="en-US" sz="2400" b="0" i="0" u="none" strike="noStrike" cap="none" spc="0" normalizeH="0" baseline="0" dirty="0">
              <a:ln>
                <a:noFill/>
              </a:ln>
              <a:solidFill>
                <a:srgbClr val="000000"/>
              </a:solidFill>
              <a:effectLst/>
              <a:uFillTx/>
              <a:latin typeface="Avenir Next LT Pro Light" panose="020B0304020202020204" pitchFamily="34" charset="0"/>
              <a:sym typeface="Gill Sans"/>
            </a:endParaRPr>
          </a:p>
        </p:txBody>
      </p:sp>
      <p:sp>
        <p:nvSpPr>
          <p:cNvPr id="12" name="TextBox 11">
            <a:extLst>
              <a:ext uri="{FF2B5EF4-FFF2-40B4-BE49-F238E27FC236}">
                <a16:creationId xmlns:a16="http://schemas.microsoft.com/office/drawing/2014/main" id="{250F2AB0-B552-B684-E9F6-4E40CEE54F5E}"/>
              </a:ext>
            </a:extLst>
          </p:cNvPr>
          <p:cNvSpPr txBox="1"/>
          <p:nvPr/>
        </p:nvSpPr>
        <p:spPr>
          <a:xfrm>
            <a:off x="2585327" y="10680193"/>
            <a:ext cx="19123819"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lgn="ctr">
              <a:spcBef>
                <a:spcPts val="2400"/>
              </a:spcBef>
              <a:spcAft>
                <a:spcPts val="2400"/>
              </a:spcAft>
              <a:buClr>
                <a:srgbClr val="799A05"/>
              </a:buClr>
              <a:buNone/>
            </a:pPr>
            <a:r>
              <a:rPr lang="en-US" sz="4000" b="1" dirty="0">
                <a:solidFill>
                  <a:schemeClr val="accent2"/>
                </a:solidFill>
                <a:latin typeface="Avenir Next LT Pro Light" panose="020B0304020202020204" pitchFamily="34" charset="0"/>
              </a:rPr>
              <a:t>Value-added tolling model limits risk and exposure to metal price fluctuation</a:t>
            </a:r>
          </a:p>
        </p:txBody>
      </p:sp>
      <p:sp>
        <p:nvSpPr>
          <p:cNvPr id="15" name="TextBox 14">
            <a:extLst>
              <a:ext uri="{FF2B5EF4-FFF2-40B4-BE49-F238E27FC236}">
                <a16:creationId xmlns:a16="http://schemas.microsoft.com/office/drawing/2014/main" id="{7DFC4163-5C18-4270-ECF0-A8D08869E33C}"/>
              </a:ext>
            </a:extLst>
          </p:cNvPr>
          <p:cNvSpPr txBox="1"/>
          <p:nvPr/>
        </p:nvSpPr>
        <p:spPr>
          <a:xfrm>
            <a:off x="19524453" y="5082401"/>
            <a:ext cx="1430617"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chemeClr val="bg1"/>
                </a:solidFill>
                <a:effectLst/>
                <a:uFillTx/>
                <a:latin typeface="+mn-lt"/>
                <a:ea typeface="+mn-ea"/>
                <a:cs typeface="+mn-cs"/>
                <a:sym typeface="Gill Sans"/>
              </a:rPr>
              <a:t>COVID</a:t>
            </a:r>
          </a:p>
        </p:txBody>
      </p:sp>
    </p:spTree>
    <p:extLst>
      <p:ext uri="{BB962C8B-B14F-4D97-AF65-F5344CB8AC3E}">
        <p14:creationId xmlns:p14="http://schemas.microsoft.com/office/powerpoint/2010/main" val="32810189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A356BB0-446C-AD94-C7A3-A8AEE9EDBC69}"/>
              </a:ext>
            </a:extLst>
          </p:cNvPr>
          <p:cNvSpPr txBox="1">
            <a:spLocks/>
          </p:cNvSpPr>
          <p:nvPr/>
        </p:nvSpPr>
        <p:spPr>
          <a:xfrm>
            <a:off x="-14908" y="-17748"/>
            <a:ext cx="24383998" cy="1857778"/>
          </a:xfrm>
          <a:prstGeom prst="rect">
            <a:avLst/>
          </a:prstGeom>
          <a:solidFill>
            <a:schemeClr val="accent2"/>
          </a:solidFill>
        </p:spPr>
        <p:txBody>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2"/>
                </a:solidFill>
                <a:uFillTx/>
                <a:latin typeface="+mn-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marL="0" marR="0" lvl="0" indent="0" algn="l" defTabSz="825500" rtl="0" eaLnBrk="1" fontAlgn="auto" latinLnBrk="0" hangingPunct="1">
              <a:lnSpc>
                <a:spcPct val="90000"/>
              </a:lnSpc>
              <a:spcBef>
                <a:spcPts val="0"/>
              </a:spcBef>
              <a:spcAft>
                <a:spcPts val="0"/>
              </a:spcAft>
              <a:buClrTx/>
              <a:buSzTx/>
              <a:buFontTx/>
              <a:buNone/>
              <a:tabLst/>
              <a:defRPr/>
            </a:pPr>
            <a:endParaRPr kumimoji="0" lang="en-US" sz="7700" b="0" i="0" u="none" strike="noStrike" kern="0" cap="none" spc="-231" normalizeH="0" baseline="0" noProof="0" dirty="0">
              <a:ln>
                <a:noFill/>
              </a:ln>
              <a:solidFill>
                <a:srgbClr val="FFFFFF"/>
              </a:solidFill>
              <a:effectLst/>
              <a:uLnTx/>
              <a:uFillTx/>
              <a:latin typeface="Gill Sans Light"/>
              <a:sym typeface="Gill Sans Light"/>
            </a:endParaRPr>
          </a:p>
        </p:txBody>
      </p:sp>
      <p:sp>
        <p:nvSpPr>
          <p:cNvPr id="53" name="Rectangle 52">
            <a:extLst>
              <a:ext uri="{FF2B5EF4-FFF2-40B4-BE49-F238E27FC236}">
                <a16:creationId xmlns:a16="http://schemas.microsoft.com/office/drawing/2014/main" id="{0D0DCFCD-ECB3-4027-BFED-E572053F6380}"/>
              </a:ext>
            </a:extLst>
          </p:cNvPr>
          <p:cNvSpPr/>
          <p:nvPr/>
        </p:nvSpPr>
        <p:spPr>
          <a:xfrm>
            <a:off x="1113182" y="1860884"/>
            <a:ext cx="9057648" cy="10529570"/>
          </a:xfrm>
          <a:prstGeom prst="rect">
            <a:avLst/>
          </a:prstGeom>
          <a:solidFill>
            <a:srgbClr val="F7F8F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ea typeface="+mn-ea"/>
              <a:cs typeface="+mn-cs"/>
              <a:sym typeface="Gill Sans"/>
            </a:endParaRPr>
          </a:p>
        </p:txBody>
      </p:sp>
      <p:sp>
        <p:nvSpPr>
          <p:cNvPr id="3" name="TextBox 2">
            <a:extLst>
              <a:ext uri="{FF2B5EF4-FFF2-40B4-BE49-F238E27FC236}">
                <a16:creationId xmlns:a16="http://schemas.microsoft.com/office/drawing/2014/main" id="{540ED5AB-E055-49A0-95E7-316FDF96480B}"/>
              </a:ext>
            </a:extLst>
          </p:cNvPr>
          <p:cNvSpPr txBox="1"/>
          <p:nvPr/>
        </p:nvSpPr>
        <p:spPr>
          <a:xfrm>
            <a:off x="11292053" y="5878712"/>
            <a:ext cx="3005716" cy="1015663"/>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Tom Ferguson</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President and Chief </a:t>
            </a:r>
            <a:b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b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Executive Officer</a:t>
            </a:r>
          </a:p>
        </p:txBody>
      </p:sp>
      <p:sp>
        <p:nvSpPr>
          <p:cNvPr id="4" name="TextBox 3">
            <a:extLst>
              <a:ext uri="{FF2B5EF4-FFF2-40B4-BE49-F238E27FC236}">
                <a16:creationId xmlns:a16="http://schemas.microsoft.com/office/drawing/2014/main" id="{C9B9F8DF-CAF8-480A-8A09-F3E615894435}"/>
              </a:ext>
            </a:extLst>
          </p:cNvPr>
          <p:cNvSpPr txBox="1"/>
          <p:nvPr/>
        </p:nvSpPr>
        <p:spPr>
          <a:xfrm>
            <a:off x="14071706" y="5878712"/>
            <a:ext cx="2967888" cy="707886"/>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Philip Schlom</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 Chief Financial Officer</a:t>
            </a:r>
          </a:p>
        </p:txBody>
      </p:sp>
      <p:pic>
        <p:nvPicPr>
          <p:cNvPr id="5" name="Picture 4">
            <a:extLst>
              <a:ext uri="{FF2B5EF4-FFF2-40B4-BE49-F238E27FC236}">
                <a16:creationId xmlns:a16="http://schemas.microsoft.com/office/drawing/2014/main" id="{88741C46-A68D-4993-9D14-F5D612F7A0FB}"/>
              </a:ext>
            </a:extLst>
          </p:cNvPr>
          <p:cNvPicPr>
            <a:picLocks noChangeAspect="1"/>
          </p:cNvPicPr>
          <p:nvPr/>
        </p:nvPicPr>
        <p:blipFill rotWithShape="1">
          <a:blip r:embed="rId3"/>
          <a:srcRect l="3359"/>
          <a:stretch/>
        </p:blipFill>
        <p:spPr>
          <a:xfrm>
            <a:off x="14525833" y="2841958"/>
            <a:ext cx="2095781" cy="3063945"/>
          </a:xfrm>
          <a:prstGeom prst="rect">
            <a:avLst/>
          </a:prstGeom>
        </p:spPr>
      </p:pic>
      <p:pic>
        <p:nvPicPr>
          <p:cNvPr id="6" name="Picture 5">
            <a:extLst>
              <a:ext uri="{FF2B5EF4-FFF2-40B4-BE49-F238E27FC236}">
                <a16:creationId xmlns:a16="http://schemas.microsoft.com/office/drawing/2014/main" id="{B9A1FDBC-BE20-4ED4-B134-BFE7ABC8B946}"/>
              </a:ext>
            </a:extLst>
          </p:cNvPr>
          <p:cNvPicPr>
            <a:picLocks noChangeAspect="1"/>
          </p:cNvPicPr>
          <p:nvPr/>
        </p:nvPicPr>
        <p:blipFill>
          <a:blip r:embed="rId4"/>
          <a:stretch>
            <a:fillRect/>
          </a:stretch>
        </p:blipFill>
        <p:spPr>
          <a:xfrm>
            <a:off x="11749643" y="2820644"/>
            <a:ext cx="2090536" cy="3058068"/>
          </a:xfrm>
          <a:prstGeom prst="rect">
            <a:avLst/>
          </a:prstGeom>
        </p:spPr>
      </p:pic>
      <p:sp>
        <p:nvSpPr>
          <p:cNvPr id="7" name="TextBox 6">
            <a:extLst>
              <a:ext uri="{FF2B5EF4-FFF2-40B4-BE49-F238E27FC236}">
                <a16:creationId xmlns:a16="http://schemas.microsoft.com/office/drawing/2014/main" id="{0DEA8EEA-4C3D-41AE-B743-B032217FBAD3}"/>
              </a:ext>
            </a:extLst>
          </p:cNvPr>
          <p:cNvSpPr txBox="1"/>
          <p:nvPr/>
        </p:nvSpPr>
        <p:spPr>
          <a:xfrm>
            <a:off x="18076021" y="10556115"/>
            <a:ext cx="3005716" cy="1631216"/>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David Nark</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SVP of Marketing,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Communications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and</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Investor Relations </a:t>
            </a:r>
          </a:p>
        </p:txBody>
      </p:sp>
      <p:pic>
        <p:nvPicPr>
          <p:cNvPr id="8" name="Picture 7" descr="A person in a suit&#10;&#10;Description automatically generated with low confidence">
            <a:extLst>
              <a:ext uri="{FF2B5EF4-FFF2-40B4-BE49-F238E27FC236}">
                <a16:creationId xmlns:a16="http://schemas.microsoft.com/office/drawing/2014/main" id="{51221F55-FB20-4536-8238-20886CC668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1822" y="7507039"/>
            <a:ext cx="2114115" cy="3063240"/>
          </a:xfrm>
          <a:prstGeom prst="rect">
            <a:avLst/>
          </a:prstGeom>
        </p:spPr>
      </p:pic>
      <p:pic>
        <p:nvPicPr>
          <p:cNvPr id="9" name="Picture 8">
            <a:extLst>
              <a:ext uri="{FF2B5EF4-FFF2-40B4-BE49-F238E27FC236}">
                <a16:creationId xmlns:a16="http://schemas.microsoft.com/office/drawing/2014/main" id="{1C0FAE4A-2D65-4686-B409-4C88468C015C}"/>
              </a:ext>
            </a:extLst>
          </p:cNvPr>
          <p:cNvPicPr>
            <a:picLocks noChangeAspect="1"/>
          </p:cNvPicPr>
          <p:nvPr/>
        </p:nvPicPr>
        <p:blipFill rotWithShape="1">
          <a:blip r:embed="rId6"/>
          <a:srcRect l="120" r="3"/>
          <a:stretch/>
        </p:blipFill>
        <p:spPr>
          <a:xfrm>
            <a:off x="13244652" y="7521818"/>
            <a:ext cx="2114114" cy="3063240"/>
          </a:xfrm>
          <a:prstGeom prst="rect">
            <a:avLst/>
          </a:prstGeom>
        </p:spPr>
      </p:pic>
      <p:sp>
        <p:nvSpPr>
          <p:cNvPr id="10" name="TextBox 9">
            <a:extLst>
              <a:ext uri="{FF2B5EF4-FFF2-40B4-BE49-F238E27FC236}">
                <a16:creationId xmlns:a16="http://schemas.microsoft.com/office/drawing/2014/main" id="{7AA3A9ED-AE30-4A5D-8138-A7E882CA2063}"/>
              </a:ext>
            </a:extLst>
          </p:cNvPr>
          <p:cNvSpPr txBox="1"/>
          <p:nvPr/>
        </p:nvSpPr>
        <p:spPr>
          <a:xfrm>
            <a:off x="12798851" y="10556115"/>
            <a:ext cx="3005716" cy="1323439"/>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Matt Emery</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Chief Information and Human Resources Officer</a:t>
            </a:r>
          </a:p>
        </p:txBody>
      </p:sp>
      <p:sp>
        <p:nvSpPr>
          <p:cNvPr id="11" name="TextBox 10">
            <a:extLst>
              <a:ext uri="{FF2B5EF4-FFF2-40B4-BE49-F238E27FC236}">
                <a16:creationId xmlns:a16="http://schemas.microsoft.com/office/drawing/2014/main" id="{ED7F288C-2FEC-4EFE-A3E3-A4DAB96A194C}"/>
              </a:ext>
            </a:extLst>
          </p:cNvPr>
          <p:cNvSpPr txBox="1"/>
          <p:nvPr/>
        </p:nvSpPr>
        <p:spPr>
          <a:xfrm>
            <a:off x="10269631" y="10556115"/>
            <a:ext cx="3005716" cy="707886"/>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Tara Mackey</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Chief Legal Officer</a:t>
            </a:r>
          </a:p>
        </p:txBody>
      </p:sp>
      <p:sp>
        <p:nvSpPr>
          <p:cNvPr id="12" name="TextBox 11">
            <a:extLst>
              <a:ext uri="{FF2B5EF4-FFF2-40B4-BE49-F238E27FC236}">
                <a16:creationId xmlns:a16="http://schemas.microsoft.com/office/drawing/2014/main" id="{553BD7D9-477A-485E-BFE0-84CB6B57C115}"/>
              </a:ext>
            </a:extLst>
          </p:cNvPr>
          <p:cNvSpPr txBox="1"/>
          <p:nvPr/>
        </p:nvSpPr>
        <p:spPr>
          <a:xfrm>
            <a:off x="20672472" y="10556115"/>
            <a:ext cx="3005716" cy="1015663"/>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Chris Bacius</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Vice President</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Business Development</a:t>
            </a:r>
          </a:p>
        </p:txBody>
      </p:sp>
      <p:pic>
        <p:nvPicPr>
          <p:cNvPr id="13" name="Picture 2" descr="Tara Mackey's Seven Keys for Guaranteed Value at AZZ">
            <a:extLst>
              <a:ext uri="{FF2B5EF4-FFF2-40B4-BE49-F238E27FC236}">
                <a16:creationId xmlns:a16="http://schemas.microsoft.com/office/drawing/2014/main" id="{84B5C3E5-703B-429E-8F61-4F6AF4D594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616"/>
          <a:stretch/>
        </p:blipFill>
        <p:spPr bwMode="auto">
          <a:xfrm>
            <a:off x="10725884" y="7543339"/>
            <a:ext cx="2093211" cy="30632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10813F3-5A04-4B33-9960-9FE4FC3A8998}"/>
              </a:ext>
            </a:extLst>
          </p:cNvPr>
          <p:cNvSpPr txBox="1"/>
          <p:nvPr/>
        </p:nvSpPr>
        <p:spPr>
          <a:xfrm>
            <a:off x="19636894" y="5878712"/>
            <a:ext cx="2971800" cy="1015663"/>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Kurt Russell</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President &amp; COO Precoat Metals</a:t>
            </a:r>
          </a:p>
        </p:txBody>
      </p:sp>
      <p:sp>
        <p:nvSpPr>
          <p:cNvPr id="16" name="TextBox 15">
            <a:extLst>
              <a:ext uri="{FF2B5EF4-FFF2-40B4-BE49-F238E27FC236}">
                <a16:creationId xmlns:a16="http://schemas.microsoft.com/office/drawing/2014/main" id="{B9D9A9BE-BE7C-44BF-97FF-FB1F16604224}"/>
              </a:ext>
            </a:extLst>
          </p:cNvPr>
          <p:cNvSpPr txBox="1"/>
          <p:nvPr/>
        </p:nvSpPr>
        <p:spPr>
          <a:xfrm>
            <a:off x="17199596" y="5905903"/>
            <a:ext cx="2273354" cy="1015663"/>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Bryan Stovall</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President &amp; COO </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Metal Coatings</a:t>
            </a:r>
          </a:p>
        </p:txBody>
      </p:sp>
      <p:pic>
        <p:nvPicPr>
          <p:cNvPr id="17" name="Picture 16">
            <a:extLst>
              <a:ext uri="{FF2B5EF4-FFF2-40B4-BE49-F238E27FC236}">
                <a16:creationId xmlns:a16="http://schemas.microsoft.com/office/drawing/2014/main" id="{5B2A2BCF-7D15-4E0E-9268-3E01C547907A}"/>
              </a:ext>
            </a:extLst>
          </p:cNvPr>
          <p:cNvPicPr>
            <a:picLocks noChangeAspect="1"/>
          </p:cNvPicPr>
          <p:nvPr/>
        </p:nvPicPr>
        <p:blipFill rotWithShape="1">
          <a:blip r:embed="rId8"/>
          <a:srcRect r="4847"/>
          <a:stretch/>
        </p:blipFill>
        <p:spPr>
          <a:xfrm>
            <a:off x="17307268" y="2832433"/>
            <a:ext cx="2090536" cy="3063240"/>
          </a:xfrm>
          <a:prstGeom prst="rect">
            <a:avLst/>
          </a:prstGeom>
        </p:spPr>
      </p:pic>
      <p:pic>
        <p:nvPicPr>
          <p:cNvPr id="18" name="Picture 17">
            <a:extLst>
              <a:ext uri="{FF2B5EF4-FFF2-40B4-BE49-F238E27FC236}">
                <a16:creationId xmlns:a16="http://schemas.microsoft.com/office/drawing/2014/main" id="{87681075-709F-42D5-8C53-77968AA0A268}"/>
              </a:ext>
            </a:extLst>
          </p:cNvPr>
          <p:cNvPicPr>
            <a:picLocks noChangeAspect="1"/>
          </p:cNvPicPr>
          <p:nvPr/>
        </p:nvPicPr>
        <p:blipFill rotWithShape="1">
          <a:blip r:embed="rId9"/>
          <a:srcRect l="3296"/>
          <a:stretch/>
        </p:blipFill>
        <p:spPr>
          <a:xfrm>
            <a:off x="20083457" y="2841957"/>
            <a:ext cx="2090536" cy="3063240"/>
          </a:xfrm>
          <a:prstGeom prst="rect">
            <a:avLst/>
          </a:prstGeom>
        </p:spPr>
      </p:pic>
      <p:sp>
        <p:nvSpPr>
          <p:cNvPr id="28" name="TextBox 27">
            <a:extLst>
              <a:ext uri="{FF2B5EF4-FFF2-40B4-BE49-F238E27FC236}">
                <a16:creationId xmlns:a16="http://schemas.microsoft.com/office/drawing/2014/main" id="{F6DFC966-03BD-44E2-BC70-4A8EA26D090B}"/>
              </a:ext>
            </a:extLst>
          </p:cNvPr>
          <p:cNvSpPr txBox="1"/>
          <p:nvPr/>
        </p:nvSpPr>
        <p:spPr>
          <a:xfrm>
            <a:off x="1099928" y="1861378"/>
            <a:ext cx="689553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base" latinLnBrk="0" hangingPunct="0">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C4F91"/>
                </a:solidFill>
                <a:effectLst/>
                <a:uLnTx/>
                <a:uFillTx/>
                <a:latin typeface="Avenir Next LT Pro" panose="020B0504020202020204" pitchFamily="34" charset="77"/>
                <a:sym typeface="Gill Sans"/>
              </a:rPr>
              <a:t>Our Mission</a:t>
            </a:r>
            <a:endPar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sym typeface="Gill Sans"/>
            </a:endParaRPr>
          </a:p>
        </p:txBody>
      </p:sp>
      <p:sp>
        <p:nvSpPr>
          <p:cNvPr id="29" name="TextBox 28">
            <a:extLst>
              <a:ext uri="{FF2B5EF4-FFF2-40B4-BE49-F238E27FC236}">
                <a16:creationId xmlns:a16="http://schemas.microsoft.com/office/drawing/2014/main" id="{6B422A1C-F802-4D89-BFDD-B737F54A4074}"/>
              </a:ext>
            </a:extLst>
          </p:cNvPr>
          <p:cNvSpPr txBox="1"/>
          <p:nvPr/>
        </p:nvSpPr>
        <p:spPr>
          <a:xfrm>
            <a:off x="1136157" y="2646085"/>
            <a:ext cx="8998444"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lvl="0" indent="0" algn="l" defTabSz="825500" rtl="0" eaLnBrk="1" fontAlgn="base"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Create superior value in a culture where people can grow and TRAITS matter. </a:t>
            </a:r>
          </a:p>
          <a:p>
            <a:pPr marL="0" marR="0" lvl="0" indent="0" algn="ctr" defTabSz="825500" rtl="0" eaLnBrk="1" fontAlgn="base" latinLnBrk="0" hangingPunct="0">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endParaRPr>
          </a:p>
          <a:p>
            <a:pPr marL="0" marR="0" lvl="0" indent="0" algn="l" defTabSz="825500" rtl="0" eaLnBrk="1" fontAlgn="base"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We are diverse, collaborative, and service-minded, operating in a culture of TRAITS…</a:t>
            </a:r>
            <a:r>
              <a:rPr kumimoji="0" lang="en-US" sz="2800" b="1"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T</a:t>
            </a: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rust, </a:t>
            </a:r>
            <a:r>
              <a:rPr kumimoji="0" lang="en-US" sz="2800" b="1"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R</a:t>
            </a: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espect, </a:t>
            </a:r>
            <a:r>
              <a:rPr kumimoji="0" lang="en-US" sz="2800" b="1"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A</a:t>
            </a: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ccountability, </a:t>
            </a:r>
            <a:r>
              <a:rPr kumimoji="0" lang="en-US" sz="2800" b="1"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I</a:t>
            </a: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ntegrity, </a:t>
            </a:r>
            <a:r>
              <a:rPr kumimoji="0" lang="en-US" sz="2800" b="1"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T</a:t>
            </a: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eamwork, and </a:t>
            </a:r>
            <a:r>
              <a:rPr kumimoji="0" lang="en-US" sz="2800" b="1"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S</a:t>
            </a:r>
            <a:r>
              <a:rPr kumimoji="0" lang="en-US" sz="2800" b="0" i="0" u="none" strike="noStrike" kern="0" cap="none" spc="0" normalizeH="0" baseline="0" noProof="0" dirty="0">
                <a:ln>
                  <a:noFill/>
                </a:ln>
                <a:solidFill>
                  <a:srgbClr val="5B5854"/>
                </a:solidFill>
                <a:effectLst/>
                <a:uLnTx/>
                <a:uFillTx/>
                <a:latin typeface="Avenir Next LT Pro" panose="020B0504020202020204" pitchFamily="34" charset="77"/>
                <a:sym typeface="Gill Sans"/>
              </a:rPr>
              <a:t>ustainability</a:t>
            </a:r>
          </a:p>
        </p:txBody>
      </p:sp>
      <p:sp>
        <p:nvSpPr>
          <p:cNvPr id="30" name="TextBox 29">
            <a:extLst>
              <a:ext uri="{FF2B5EF4-FFF2-40B4-BE49-F238E27FC236}">
                <a16:creationId xmlns:a16="http://schemas.microsoft.com/office/drawing/2014/main" id="{64E4C6A9-48BB-4850-A0E2-ADE8B098A4DC}"/>
              </a:ext>
            </a:extLst>
          </p:cNvPr>
          <p:cNvSpPr txBox="1"/>
          <p:nvPr/>
        </p:nvSpPr>
        <p:spPr>
          <a:xfrm>
            <a:off x="1099928" y="5573254"/>
            <a:ext cx="789167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base" latinLnBrk="0" hangingPunct="0">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rgbClr val="0C4F91"/>
                </a:solidFill>
                <a:effectLst/>
                <a:uLnTx/>
                <a:uFillTx/>
                <a:latin typeface="Avenir Next LT Pro" panose="020B0504020202020204" pitchFamily="34" charset="77"/>
                <a:sym typeface="Gill Sans"/>
              </a:rPr>
              <a:t>Leadership Highlights</a:t>
            </a:r>
            <a:endPar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sym typeface="Gill Sans"/>
            </a:endParaRPr>
          </a:p>
        </p:txBody>
      </p:sp>
      <p:sp>
        <p:nvSpPr>
          <p:cNvPr id="31" name="TextBox 30">
            <a:extLst>
              <a:ext uri="{FF2B5EF4-FFF2-40B4-BE49-F238E27FC236}">
                <a16:creationId xmlns:a16="http://schemas.microsoft.com/office/drawing/2014/main" id="{198F1E54-CFB2-4D31-B653-22B9243C3A01}"/>
              </a:ext>
            </a:extLst>
          </p:cNvPr>
          <p:cNvSpPr txBox="1"/>
          <p:nvPr/>
        </p:nvSpPr>
        <p:spPr>
          <a:xfrm>
            <a:off x="1056906" y="6584567"/>
            <a:ext cx="8694978" cy="8686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C4F91"/>
                </a:solidFill>
                <a:effectLst/>
                <a:uLnTx/>
                <a:uFillTx/>
                <a:latin typeface="Avenir Next LT Pro" panose="020B0504020202020204" pitchFamily="34" charset="77"/>
                <a:sym typeface="Gill Sans"/>
              </a:rPr>
              <a:t>+200 years of combined industry experience</a:t>
            </a:r>
            <a:endPar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endParaRPr>
          </a:p>
        </p:txBody>
      </p:sp>
      <p:sp>
        <p:nvSpPr>
          <p:cNvPr id="32" name="TextBox 31">
            <a:extLst>
              <a:ext uri="{FF2B5EF4-FFF2-40B4-BE49-F238E27FC236}">
                <a16:creationId xmlns:a16="http://schemas.microsoft.com/office/drawing/2014/main" id="{AB72B2B2-271B-4E87-8524-7C3BDC80C199}"/>
              </a:ext>
            </a:extLst>
          </p:cNvPr>
          <p:cNvSpPr txBox="1"/>
          <p:nvPr/>
        </p:nvSpPr>
        <p:spPr>
          <a:xfrm>
            <a:off x="1863306" y="7590389"/>
            <a:ext cx="7384212" cy="8686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C4F91"/>
                </a:solidFill>
                <a:effectLst/>
                <a:uLnTx/>
                <a:uFillTx/>
                <a:latin typeface="Avenir Next LT Pro" panose="020B0504020202020204" pitchFamily="34" charset="77"/>
                <a:sym typeface="Gill Sans"/>
              </a:rPr>
              <a:t>Senior corporate leadership </a:t>
            </a:r>
            <a:r>
              <a:rPr lang="en-US" sz="2000" b="1" dirty="0">
                <a:solidFill>
                  <a:srgbClr val="0C4F91"/>
                </a:solidFill>
                <a:latin typeface="Avenir Next LT Pro" panose="020B0504020202020204" pitchFamily="34" charset="77"/>
              </a:rPr>
              <a:t>has</a:t>
            </a:r>
            <a:r>
              <a:rPr kumimoji="0" lang="en-US" sz="2000" b="1" i="0" u="none" strike="noStrike" kern="0" cap="none" spc="0" normalizeH="0" baseline="0" noProof="0" dirty="0">
                <a:ln>
                  <a:noFill/>
                </a:ln>
                <a:solidFill>
                  <a:srgbClr val="0C4F91"/>
                </a:solidFill>
                <a:effectLst/>
                <a:uLnTx/>
                <a:uFillTx/>
                <a:latin typeface="Avenir Next LT Pro" panose="020B0504020202020204" pitchFamily="34" charset="77"/>
                <a:sym typeface="Gill Sans"/>
              </a:rPr>
              <a:t> tenure and  a strong track record of </a:t>
            </a:r>
            <a:r>
              <a:rPr lang="en-US" sz="2000" b="1" dirty="0">
                <a:solidFill>
                  <a:srgbClr val="0C4F91"/>
                </a:solidFill>
                <a:latin typeface="Avenir Next LT Pro" panose="020B0504020202020204" pitchFamily="34" charset="77"/>
              </a:rPr>
              <a:t>success</a:t>
            </a:r>
            <a:endParaRPr kumimoji="0" lang="en-US" sz="2000" b="1" i="0" u="none" strike="noStrike" kern="0" cap="none" spc="0" normalizeH="0" baseline="0" noProof="0" dirty="0">
              <a:ln>
                <a:noFill/>
              </a:ln>
              <a:solidFill>
                <a:srgbClr val="0C4F91"/>
              </a:solidFill>
              <a:effectLst/>
              <a:uLnTx/>
              <a:uFillTx/>
              <a:latin typeface="Avenir Next LT Pro" panose="020B0504020202020204" pitchFamily="34" charset="77"/>
              <a:sym typeface="Gill Sans"/>
            </a:endParaRPr>
          </a:p>
        </p:txBody>
      </p:sp>
      <p:sp>
        <p:nvSpPr>
          <p:cNvPr id="33" name="TextBox 32">
            <a:extLst>
              <a:ext uri="{FF2B5EF4-FFF2-40B4-BE49-F238E27FC236}">
                <a16:creationId xmlns:a16="http://schemas.microsoft.com/office/drawing/2014/main" id="{6322B471-90B9-4409-B9AC-EE86C645ADD5}"/>
              </a:ext>
            </a:extLst>
          </p:cNvPr>
          <p:cNvSpPr txBox="1"/>
          <p:nvPr/>
        </p:nvSpPr>
        <p:spPr>
          <a:xfrm>
            <a:off x="1056906" y="8596211"/>
            <a:ext cx="8836806" cy="8686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C4F91"/>
                </a:solidFill>
                <a:effectLst/>
                <a:uLnTx/>
                <a:uFillTx/>
                <a:latin typeface="Avenir Next LT Pro" panose="020B0504020202020204" pitchFamily="34" charset="77"/>
                <a:sym typeface="Gill Sans"/>
              </a:rPr>
              <a:t>Proven industry leaders at respective coatings businesses</a:t>
            </a:r>
          </a:p>
        </p:txBody>
      </p:sp>
      <p:sp>
        <p:nvSpPr>
          <p:cNvPr id="34" name="TextBox 33">
            <a:extLst>
              <a:ext uri="{FF2B5EF4-FFF2-40B4-BE49-F238E27FC236}">
                <a16:creationId xmlns:a16="http://schemas.microsoft.com/office/drawing/2014/main" id="{8C238C6C-8778-40DF-8E68-265C5CF975AC}"/>
              </a:ext>
            </a:extLst>
          </p:cNvPr>
          <p:cNvSpPr txBox="1"/>
          <p:nvPr/>
        </p:nvSpPr>
        <p:spPr>
          <a:xfrm>
            <a:off x="1097221" y="9602033"/>
            <a:ext cx="8796491"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C4F91"/>
                </a:solidFill>
                <a:effectLst/>
                <a:uLnTx/>
                <a:uFillTx/>
                <a:latin typeface="Avenir Next LT Pro" panose="020B0504020202020204" pitchFamily="34" charset="77"/>
                <a:sym typeface="Gill Sans"/>
              </a:rPr>
              <a:t>Executed and integrated multiple acquisitions, including transformational M&amp;A</a:t>
            </a:r>
          </a:p>
        </p:txBody>
      </p:sp>
      <p:pic>
        <p:nvPicPr>
          <p:cNvPr id="37" name="Picture 4" descr="Flowserve: Industrial Pumps, Valves, Seals &amp; Actuators">
            <a:extLst>
              <a:ext uri="{FF2B5EF4-FFF2-40B4-BE49-F238E27FC236}">
                <a16:creationId xmlns:a16="http://schemas.microsoft.com/office/drawing/2014/main" id="{A405F3A6-4EAE-47AF-9128-846E8FD7E3DE}"/>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4575" y="11474707"/>
            <a:ext cx="1626191" cy="58856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2" descr="Baker Hughes, Schlumberger count on clean energy for growth | Reuters">
            <a:extLst>
              <a:ext uri="{FF2B5EF4-FFF2-40B4-BE49-F238E27FC236}">
                <a16:creationId xmlns:a16="http://schemas.microsoft.com/office/drawing/2014/main" id="{F6E92698-5AEF-41C3-A2A5-276DDE1AF8B8}"/>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11288471"/>
            <a:ext cx="1244860" cy="83322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a:extLst>
              <a:ext uri="{FF2B5EF4-FFF2-40B4-BE49-F238E27FC236}">
                <a16:creationId xmlns:a16="http://schemas.microsoft.com/office/drawing/2014/main" id="{428C97B8-90F3-4DDE-AE57-74AC166E195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81286" y="11622630"/>
            <a:ext cx="1654237" cy="2927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a:extLst>
              <a:ext uri="{FF2B5EF4-FFF2-40B4-BE49-F238E27FC236}">
                <a16:creationId xmlns:a16="http://schemas.microsoft.com/office/drawing/2014/main" id="{E7112A97-E372-48B9-B954-FBACFA00AFF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08319" y="11451284"/>
            <a:ext cx="635414" cy="6354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Lennox logo and symbol, meaning, history, PNG">
            <a:extLst>
              <a:ext uri="{FF2B5EF4-FFF2-40B4-BE49-F238E27FC236}">
                <a16:creationId xmlns:a16="http://schemas.microsoft.com/office/drawing/2014/main" id="{72DCDC4B-A43D-41A8-A3BC-AA658D518D7B}"/>
              </a:ext>
            </a:extLst>
          </p:cNvPr>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3078" y="11279664"/>
            <a:ext cx="1570268" cy="97865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Stanley Black &amp; Decker - YouTube">
            <a:extLst>
              <a:ext uri="{FF2B5EF4-FFF2-40B4-BE49-F238E27FC236}">
                <a16:creationId xmlns:a16="http://schemas.microsoft.com/office/drawing/2014/main" id="{44BA6778-0DC9-4138-BDB7-D01049A96661}"/>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79368" y="11232734"/>
            <a:ext cx="1072515" cy="1072515"/>
          </a:xfrm>
          <a:prstGeom prst="rect">
            <a:avLst/>
          </a:prstGeom>
          <a:noFill/>
          <a:extLst>
            <a:ext uri="{909E8E84-426E-40DD-AFC4-6F175D3DCCD1}">
              <a14:hiddenFill xmlns:a14="http://schemas.microsoft.com/office/drawing/2010/main">
                <a:solidFill>
                  <a:srgbClr val="FFFFFF"/>
                </a:solidFill>
              </a14:hiddenFill>
            </a:ext>
          </a:extLst>
        </p:spPr>
      </p:pic>
      <p:sp>
        <p:nvSpPr>
          <p:cNvPr id="44" name="Title 1">
            <a:extLst>
              <a:ext uri="{FF2B5EF4-FFF2-40B4-BE49-F238E27FC236}">
                <a16:creationId xmlns:a16="http://schemas.microsoft.com/office/drawing/2014/main" id="{3CEA4543-E1AB-47A5-A002-B552FF1B4AD2}"/>
              </a:ext>
            </a:extLst>
          </p:cNvPr>
          <p:cNvSpPr txBox="1">
            <a:spLocks/>
          </p:cNvSpPr>
          <p:nvPr/>
        </p:nvSpPr>
        <p:spPr>
          <a:xfrm>
            <a:off x="1099928" y="460367"/>
            <a:ext cx="22056521" cy="2209800"/>
          </a:xfrm>
          <a:prstGeom prst="rect">
            <a:avLst/>
          </a:prstGeom>
        </p:spPr>
        <p:txBody>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2"/>
                </a:solidFill>
                <a:uFillTx/>
                <a:latin typeface="+mn-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marL="0" marR="0" lvl="0" indent="0" algn="l" defTabSz="825500" rtl="0" eaLnBrk="1" fontAlgn="auto" latinLnBrk="0" hangingPunct="1">
              <a:lnSpc>
                <a:spcPct val="90000"/>
              </a:lnSpc>
              <a:spcBef>
                <a:spcPts val="0"/>
              </a:spcBef>
              <a:spcAft>
                <a:spcPts val="0"/>
              </a:spcAft>
              <a:buClrTx/>
              <a:buSzTx/>
              <a:buFontTx/>
              <a:buNone/>
              <a:tabLst/>
              <a:defRPr/>
            </a:pPr>
            <a:r>
              <a:rPr kumimoji="0" lang="en-US" sz="7200" b="0" i="0" u="none" strike="noStrike" kern="0" cap="none" spc="-231" normalizeH="0" baseline="0" noProof="0" dirty="0">
                <a:ln>
                  <a:noFill/>
                </a:ln>
                <a:solidFill>
                  <a:srgbClr val="FFFFFF"/>
                </a:solidFill>
                <a:effectLst/>
                <a:uLnTx/>
                <a:uFillTx/>
                <a:latin typeface="Gill Sans Light"/>
                <a:sym typeface="Gill Sans Light"/>
              </a:rPr>
              <a:t>Mission-Driven, Experienced Management Team </a:t>
            </a:r>
          </a:p>
        </p:txBody>
      </p:sp>
      <p:cxnSp>
        <p:nvCxnSpPr>
          <p:cNvPr id="54" name="Straight Arrow Connector 53">
            <a:extLst>
              <a:ext uri="{FF2B5EF4-FFF2-40B4-BE49-F238E27FC236}">
                <a16:creationId xmlns:a16="http://schemas.microsoft.com/office/drawing/2014/main" id="{71137A44-0314-45E1-B342-2C942BFC0B32}"/>
              </a:ext>
            </a:extLst>
          </p:cNvPr>
          <p:cNvCxnSpPr>
            <a:cxnSpLocks/>
          </p:cNvCxnSpPr>
          <p:nvPr/>
        </p:nvCxnSpPr>
        <p:spPr>
          <a:xfrm>
            <a:off x="4049134" y="7521818"/>
            <a:ext cx="3404013" cy="0"/>
          </a:xfrm>
          <a:prstGeom prst="straightConnector1">
            <a:avLst/>
          </a:prstGeom>
          <a:noFill/>
          <a:ln w="25400" cap="flat">
            <a:solidFill>
              <a:srgbClr val="0C4F91">
                <a:alpha val="75000"/>
              </a:srgbClr>
            </a:solidFill>
            <a:prstDash val="solid"/>
            <a:miter lim="400000"/>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A8B78356-4B6A-483E-937B-8058F710327E}"/>
              </a:ext>
            </a:extLst>
          </p:cNvPr>
          <p:cNvCxnSpPr>
            <a:cxnSpLocks/>
          </p:cNvCxnSpPr>
          <p:nvPr/>
        </p:nvCxnSpPr>
        <p:spPr>
          <a:xfrm>
            <a:off x="4049134" y="8527640"/>
            <a:ext cx="3404013" cy="0"/>
          </a:xfrm>
          <a:prstGeom prst="straightConnector1">
            <a:avLst/>
          </a:prstGeom>
          <a:noFill/>
          <a:ln w="25400" cap="flat">
            <a:solidFill>
              <a:srgbClr val="0C4F91">
                <a:alpha val="75000"/>
              </a:srgbClr>
            </a:solidFill>
            <a:prstDash val="solid"/>
            <a:miter lim="400000"/>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5543A920-8B34-4F44-9ECA-BB53C187D899}"/>
              </a:ext>
            </a:extLst>
          </p:cNvPr>
          <p:cNvCxnSpPr>
            <a:cxnSpLocks/>
          </p:cNvCxnSpPr>
          <p:nvPr/>
        </p:nvCxnSpPr>
        <p:spPr>
          <a:xfrm>
            <a:off x="4049134" y="9533462"/>
            <a:ext cx="3404013" cy="0"/>
          </a:xfrm>
          <a:prstGeom prst="straightConnector1">
            <a:avLst/>
          </a:prstGeom>
          <a:noFill/>
          <a:ln w="25400" cap="flat">
            <a:solidFill>
              <a:srgbClr val="0C4F91">
                <a:alpha val="75000"/>
              </a:srgbClr>
            </a:solidFill>
            <a:prstDash val="solid"/>
            <a:miter lim="400000"/>
          </a:ln>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C31B1EC7-7280-4B60-B3A9-43E45ACFE4C4}"/>
              </a:ext>
            </a:extLst>
          </p:cNvPr>
          <p:cNvCxnSpPr>
            <a:cxnSpLocks/>
          </p:cNvCxnSpPr>
          <p:nvPr/>
        </p:nvCxnSpPr>
        <p:spPr>
          <a:xfrm>
            <a:off x="4049134" y="10542638"/>
            <a:ext cx="3404013" cy="0"/>
          </a:xfrm>
          <a:prstGeom prst="straightConnector1">
            <a:avLst/>
          </a:prstGeom>
          <a:noFill/>
          <a:ln w="25400" cap="flat">
            <a:solidFill>
              <a:srgbClr val="0C4F91">
                <a:alpha val="75000"/>
              </a:srgbClr>
            </a:solidFill>
            <a:prstDash val="solid"/>
            <a:miter lim="400000"/>
          </a:ln>
          <a:effectLst/>
          <a:sp3d/>
        </p:spPr>
        <p:style>
          <a:lnRef idx="0">
            <a:scrgbClr r="0" g="0" b="0"/>
          </a:lnRef>
          <a:fillRef idx="0">
            <a:scrgbClr r="0" g="0" b="0"/>
          </a:fillRef>
          <a:effectRef idx="0">
            <a:scrgbClr r="0" g="0" b="0"/>
          </a:effectRef>
          <a:fontRef idx="none"/>
        </p:style>
      </p:cxnSp>
      <p:pic>
        <p:nvPicPr>
          <p:cNvPr id="25" name="Picture 24" descr="A person in a suit&#10;&#10;Description automatically generated with medium confidence">
            <a:extLst>
              <a:ext uri="{FF2B5EF4-FFF2-40B4-BE49-F238E27FC236}">
                <a16:creationId xmlns:a16="http://schemas.microsoft.com/office/drawing/2014/main" id="{27802596-FFB7-4DD4-A0B9-1A42C58DE976}"/>
              </a:ext>
            </a:extLst>
          </p:cNvPr>
          <p:cNvPicPr>
            <a:picLocks noChangeAspect="1"/>
          </p:cNvPicPr>
          <p:nvPr/>
        </p:nvPicPr>
        <p:blipFill rotWithShape="1">
          <a:blip r:embed="rId16">
            <a:extLst>
              <a:ext uri="{28A0092B-C50C-407E-A947-70E740481C1C}">
                <a14:useLocalDpi xmlns:a14="http://schemas.microsoft.com/office/drawing/2010/main" val="0"/>
              </a:ext>
            </a:extLst>
          </a:blip>
          <a:srcRect t="9054" r="5017" b="2379"/>
          <a:stretch/>
        </p:blipFill>
        <p:spPr>
          <a:xfrm>
            <a:off x="21128725" y="7507039"/>
            <a:ext cx="2093211" cy="3063240"/>
          </a:xfrm>
          <a:prstGeom prst="rect">
            <a:avLst/>
          </a:prstGeom>
        </p:spPr>
      </p:pic>
      <p:sp>
        <p:nvSpPr>
          <p:cNvPr id="14" name="_Page_Number">
            <a:extLst>
              <a:ext uri="{FF2B5EF4-FFF2-40B4-BE49-F238E27FC236}">
                <a16:creationId xmlns:a16="http://schemas.microsoft.com/office/drawing/2014/main" id="{1BAC8502-F560-6C87-AA07-EB2FA5A59A76}"/>
              </a:ext>
            </a:extLst>
          </p:cNvPr>
          <p:cNvSpPr txBox="1"/>
          <p:nvPr/>
        </p:nvSpPr>
        <p:spPr>
          <a:xfrm>
            <a:off x="23258183" y="12851388"/>
            <a:ext cx="525785" cy="471924"/>
          </a:xfrm>
          <a:prstGeom prst="rect">
            <a:avLst/>
          </a:prstGeom>
          <a:ln w="12700">
            <a:miter lim="400000"/>
          </a:ln>
        </p:spPr>
        <p:txBody>
          <a:bodyPr wrap="square" lIns="50800" tIns="50800" rIns="50800" bIns="5080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solidFill>
                  <a:schemeClr val="accent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C4F91"/>
                </a:solidFill>
                <a:effectLst/>
                <a:uLnTx/>
                <a:uFillTx/>
                <a:latin typeface="Gill Sans"/>
                <a:sym typeface="Gill Sans"/>
              </a:rPr>
              <a:t>13</a:t>
            </a:r>
          </a:p>
        </p:txBody>
      </p:sp>
      <p:sp>
        <p:nvSpPr>
          <p:cNvPr id="19" name="TextBox 18">
            <a:extLst>
              <a:ext uri="{FF2B5EF4-FFF2-40B4-BE49-F238E27FC236}">
                <a16:creationId xmlns:a16="http://schemas.microsoft.com/office/drawing/2014/main" id="{73C4084F-AF6D-9D0E-CA22-8B6362F7F44A}"/>
              </a:ext>
            </a:extLst>
          </p:cNvPr>
          <p:cNvSpPr txBox="1"/>
          <p:nvPr/>
        </p:nvSpPr>
        <p:spPr>
          <a:xfrm>
            <a:off x="15490872" y="10556115"/>
            <a:ext cx="3005716" cy="1015663"/>
          </a:xfrm>
          <a:prstGeom prst="rect">
            <a:avLst/>
          </a:prstGeom>
          <a:noFill/>
        </p:spPr>
        <p:txBody>
          <a:bodyPr wrap="square" rtlCol="0">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Tiffany Moseley</a:t>
            </a: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venir Next LT Pro" panose="020B0504020202020204" pitchFamily="34" charset="77"/>
                <a:sym typeface="Gill Sans"/>
              </a:rPr>
              <a:t>Chief Accounting Officer</a:t>
            </a:r>
          </a:p>
        </p:txBody>
      </p:sp>
      <p:pic>
        <p:nvPicPr>
          <p:cNvPr id="21" name="Picture 20" descr="A person smiling at the camera&#10;&#10;Description automatically generated">
            <a:extLst>
              <a:ext uri="{FF2B5EF4-FFF2-40B4-BE49-F238E27FC236}">
                <a16:creationId xmlns:a16="http://schemas.microsoft.com/office/drawing/2014/main" id="{E8661DA5-8879-8358-4E37-2BF2FFE9F4C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5868962" y="7543339"/>
            <a:ext cx="2249537" cy="2999299"/>
          </a:xfrm>
          <a:prstGeom prst="rect">
            <a:avLst/>
          </a:prstGeom>
        </p:spPr>
      </p:pic>
    </p:spTree>
    <p:extLst>
      <p:ext uri="{BB962C8B-B14F-4D97-AF65-F5344CB8AC3E}">
        <p14:creationId xmlns:p14="http://schemas.microsoft.com/office/powerpoint/2010/main" val="22813376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794" y="1506366"/>
            <a:ext cx="22142823" cy="1143000"/>
          </a:xfrm>
          <a:prstGeom prst="rect">
            <a:avLst/>
          </a:prstGeom>
        </p:spPr>
        <p:txBody>
          <a:bodyPr>
            <a:normAutofit/>
          </a:bodyPr>
          <a:lstStyle>
            <a:lvl1pPr marL="0" marR="0" indent="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1pPr>
            <a:lvl2pPr marL="0" marR="0" indent="228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2pPr>
            <a:lvl3pPr marL="0" marR="0" indent="457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3pPr>
            <a:lvl4pPr marL="0" marR="0" indent="685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4pPr>
            <a:lvl5pPr marL="0" marR="0" indent="9144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5pPr>
            <a:lvl6pPr marL="0" marR="0" indent="11430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6pPr>
            <a:lvl7pPr marL="0" marR="0" indent="13716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7pPr>
            <a:lvl8pPr marL="0" marR="0" indent="16002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8pPr>
            <a:lvl9pPr marL="0" marR="0" indent="1828800" algn="l" defTabSz="825500" latinLnBrk="0">
              <a:lnSpc>
                <a:spcPct val="90000"/>
              </a:lnSpc>
              <a:spcBef>
                <a:spcPts val="0"/>
              </a:spcBef>
              <a:spcAft>
                <a:spcPts val="0"/>
              </a:spcAft>
              <a:buClrTx/>
              <a:buSzTx/>
              <a:buFontTx/>
              <a:buNone/>
              <a:tabLst/>
              <a:defRPr sz="7700" b="0" i="0" u="none" strike="noStrike" cap="none" spc="-231" baseline="0">
                <a:ln>
                  <a:noFill/>
                </a:ln>
                <a:solidFill>
                  <a:schemeClr val="accent1">
                    <a:hueOff val="-605041"/>
                    <a:satOff val="66999"/>
                    <a:lumOff val="-7058"/>
                  </a:schemeClr>
                </a:solidFill>
                <a:uFillTx/>
                <a:latin typeface="+mj-lt"/>
                <a:ea typeface="+mj-ea"/>
                <a:cs typeface="+mj-cs"/>
                <a:sym typeface="Gill Sans Light"/>
              </a:defRPr>
            </a:lvl9pPr>
          </a:lstStyle>
          <a:p>
            <a:pPr hangingPunct="1"/>
            <a:r>
              <a:rPr lang="en-US" sz="4800" dirty="0"/>
              <a:t>Strategic and Financial Initiatives to Enhance Shareholder Value</a:t>
            </a:r>
            <a:endParaRPr lang="en-US" sz="4800" dirty="0">
              <a:solidFill>
                <a:srgbClr val="C00000"/>
              </a:solidFill>
            </a:endParaRPr>
          </a:p>
        </p:txBody>
      </p:sp>
      <p:cxnSp>
        <p:nvCxnSpPr>
          <p:cNvPr id="35" name="Straight Connector 34"/>
          <p:cNvCxnSpPr/>
          <p:nvPr/>
        </p:nvCxnSpPr>
        <p:spPr>
          <a:xfrm>
            <a:off x="914922" y="2431208"/>
            <a:ext cx="22142823" cy="17930"/>
          </a:xfrm>
          <a:prstGeom prst="line">
            <a:avLst/>
          </a:prstGeom>
          <a:noFill/>
          <a:ln w="25400" cap="flat">
            <a:solidFill>
              <a:schemeClr val="bg1">
                <a:lumMod val="50000"/>
                <a:alpha val="75000"/>
              </a:schemeClr>
            </a:solidFill>
            <a:prstDash val="solid"/>
            <a:miter lim="400000"/>
          </a:ln>
          <a:effectLst/>
          <a:sp3d/>
        </p:spPr>
        <p:style>
          <a:lnRef idx="0">
            <a:scrgbClr r="0" g="0" b="0"/>
          </a:lnRef>
          <a:fillRef idx="0">
            <a:scrgbClr r="0" g="0" b="0"/>
          </a:fillRef>
          <a:effectRef idx="0">
            <a:scrgbClr r="0" g="0" b="0"/>
          </a:effectRef>
          <a:fontRef idx="none"/>
        </p:style>
      </p:cxnSp>
      <p:sp>
        <p:nvSpPr>
          <p:cNvPr id="9" name="Text Placeholder 1"/>
          <p:cNvSpPr>
            <a:spLocks noGrp="1"/>
          </p:cNvSpPr>
          <p:nvPr>
            <p:ph type="body" idx="1"/>
          </p:nvPr>
        </p:nvSpPr>
        <p:spPr>
          <a:xfrm>
            <a:off x="831793" y="2816736"/>
            <a:ext cx="6940607" cy="897644"/>
          </a:xfrm>
          <a:solidFill>
            <a:schemeClr val="accent2"/>
          </a:solidFill>
        </p:spPr>
        <p:txBody>
          <a:bodyPr anchor="ctr"/>
          <a:lstStyle/>
          <a:p>
            <a:pPr algn="ctr" rtl="0"/>
            <a:r>
              <a:rPr lang="en-US" sz="3600" dirty="0">
                <a:solidFill>
                  <a:schemeClr val="bg1"/>
                </a:solidFill>
              </a:rPr>
              <a:t>Metal Coatings</a:t>
            </a:r>
          </a:p>
        </p:txBody>
      </p:sp>
      <p:sp>
        <p:nvSpPr>
          <p:cNvPr id="10" name="TextBox 9"/>
          <p:cNvSpPr txBox="1"/>
          <p:nvPr/>
        </p:nvSpPr>
        <p:spPr>
          <a:xfrm>
            <a:off x="831792" y="4962640"/>
            <a:ext cx="6940607" cy="5867951"/>
          </a:xfrm>
          <a:prstGeom prst="rect">
            <a:avLst/>
          </a:prstGeom>
          <a:ln w="12700">
            <a:solidFill>
              <a:schemeClr val="tx1"/>
            </a:solidFill>
            <a:prstDash val="dash"/>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800"/>
              </a:spcBef>
              <a:spcAft>
                <a:spcPts val="800"/>
              </a:spcAft>
              <a:buClr>
                <a:srgbClr val="194F90"/>
              </a:buClr>
              <a:buFontTx/>
              <a:buChar char="■"/>
            </a:pPr>
            <a:r>
              <a:rPr lang="en-US" sz="2800" dirty="0">
                <a:solidFill>
                  <a:srgbClr val="000000"/>
                </a:solidFill>
              </a:rPr>
              <a:t>#1 in post-fabrication hot-dip galvanizing</a:t>
            </a:r>
            <a:r>
              <a:rPr kumimoji="0" lang="en-US" sz="2800" u="none" strike="noStrike" cap="none" spc="0" normalizeH="0" baseline="30000" dirty="0">
                <a:ln>
                  <a:noFill/>
                </a:ln>
                <a:solidFill>
                  <a:srgbClr val="000000"/>
                </a:solidFill>
                <a:effectLst/>
                <a:uFillTx/>
                <a:latin typeface="Avenir Next LT Pro" panose="020B0504020202020204" pitchFamily="34" charset="77"/>
                <a:sym typeface="Gill Sans"/>
              </a:rPr>
              <a:t>1</a:t>
            </a:r>
            <a:endParaRPr lang="en-US" sz="2800" dirty="0">
              <a:solidFill>
                <a:srgbClr val="000000"/>
              </a:solidFill>
            </a:endParaRPr>
          </a:p>
          <a:p>
            <a:pPr marL="571500" indent="-571500" algn="l">
              <a:spcBef>
                <a:spcPts val="800"/>
              </a:spcBef>
              <a:spcAft>
                <a:spcPts val="800"/>
              </a:spcAft>
              <a:buClr>
                <a:srgbClr val="194F90"/>
              </a:buClr>
              <a:buFontTx/>
              <a:buChar char="■"/>
            </a:pPr>
            <a:r>
              <a:rPr lang="en-US" sz="2800" dirty="0">
                <a:solidFill>
                  <a:srgbClr val="000000"/>
                </a:solidFill>
              </a:rPr>
              <a:t>Strategic plant network of 41 hot-dip galvanizing locations and 6 surface technology locations with superior customer service</a:t>
            </a:r>
          </a:p>
          <a:p>
            <a:pPr marL="571500" indent="-571500" algn="l">
              <a:spcBef>
                <a:spcPts val="800"/>
              </a:spcBef>
              <a:spcAft>
                <a:spcPts val="800"/>
              </a:spcAft>
              <a:buClr>
                <a:srgbClr val="194F90"/>
              </a:buClr>
              <a:buFontTx/>
              <a:buChar char="■"/>
            </a:pPr>
            <a:r>
              <a:rPr lang="en-US" sz="2800" dirty="0">
                <a:solidFill>
                  <a:schemeClr val="tx1"/>
                </a:solidFill>
              </a:rPr>
              <a:t>Highly attractive margins and returns</a:t>
            </a:r>
            <a:endParaRPr lang="en-US" sz="2800" dirty="0">
              <a:solidFill>
                <a:srgbClr val="C00000"/>
              </a:solidFill>
            </a:endParaRPr>
          </a:p>
          <a:p>
            <a:pPr marL="571500" indent="-571500" algn="l">
              <a:spcBef>
                <a:spcPts val="800"/>
              </a:spcBef>
              <a:spcAft>
                <a:spcPts val="800"/>
              </a:spcAft>
              <a:buClr>
                <a:srgbClr val="194F90"/>
              </a:buClr>
              <a:buFontTx/>
              <a:buChar char="■"/>
            </a:pPr>
            <a:r>
              <a:rPr lang="en-US" sz="2800" dirty="0">
                <a:solidFill>
                  <a:srgbClr val="000000"/>
                </a:solidFill>
              </a:rPr>
              <a:t>Pipeline of synergistic Metal Coatings acquisitions in North America</a:t>
            </a:r>
          </a:p>
          <a:p>
            <a:pPr marL="571500" indent="-571500" algn="l">
              <a:spcBef>
                <a:spcPts val="800"/>
              </a:spcBef>
              <a:spcAft>
                <a:spcPts val="800"/>
              </a:spcAft>
              <a:buClr>
                <a:srgbClr val="194F90"/>
              </a:buClr>
              <a:buFontTx/>
              <a:buChar char="■"/>
            </a:pPr>
            <a:r>
              <a:rPr lang="en-US" sz="2800" dirty="0">
                <a:solidFill>
                  <a:srgbClr val="000000"/>
                </a:solidFill>
              </a:rPr>
              <a:t>Resilient performance through economic cycles</a:t>
            </a:r>
          </a:p>
        </p:txBody>
      </p:sp>
      <p:sp>
        <p:nvSpPr>
          <p:cNvPr id="15" name="Text Placeholder 1"/>
          <p:cNvSpPr txBox="1">
            <a:spLocks/>
          </p:cNvSpPr>
          <p:nvPr/>
        </p:nvSpPr>
        <p:spPr>
          <a:xfrm>
            <a:off x="8432901" y="2816736"/>
            <a:ext cx="6940607" cy="897644"/>
          </a:xfrm>
          <a:prstGeom prst="rect">
            <a:avLst/>
          </a:prstGeom>
          <a:solidFill>
            <a:schemeClr val="tx2"/>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3600" dirty="0">
                <a:solidFill>
                  <a:schemeClr val="bg1"/>
                </a:solidFill>
              </a:rPr>
              <a:t>Precoat Metals</a:t>
            </a:r>
          </a:p>
        </p:txBody>
      </p:sp>
      <p:sp>
        <p:nvSpPr>
          <p:cNvPr id="16" name="Text Placeholder 1"/>
          <p:cNvSpPr txBox="1">
            <a:spLocks/>
          </p:cNvSpPr>
          <p:nvPr/>
        </p:nvSpPr>
        <p:spPr>
          <a:xfrm>
            <a:off x="16034010" y="2816736"/>
            <a:ext cx="7096154" cy="897644"/>
          </a:xfrm>
          <a:prstGeom prst="rect">
            <a:avLst/>
          </a:prstGeom>
          <a:solidFill>
            <a:srgbClr val="194F90"/>
          </a:solid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marL="0" marR="0" indent="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1pPr>
            <a:lvl2pPr marL="838200" marR="0" indent="-558800" algn="l" defTabSz="825500" latinLnBrk="0">
              <a:lnSpc>
                <a:spcPct val="100000"/>
              </a:lnSpc>
              <a:spcBef>
                <a:spcPts val="2200"/>
              </a:spcBef>
              <a:spcAft>
                <a:spcPts val="0"/>
              </a:spcAft>
              <a:buClr>
                <a:schemeClr val="accent1">
                  <a:hueOff val="-605041"/>
                  <a:satOff val="66999"/>
                  <a:lumOff val="-7058"/>
                </a:schemeClr>
              </a:buClr>
              <a:buSzPct val="100000"/>
              <a:buFontTx/>
              <a:buChar char="•"/>
              <a:tabLst/>
              <a:defRPr sz="4400" b="0" i="0" u="none" strike="noStrike" cap="none" spc="0" baseline="0">
                <a:ln>
                  <a:noFill/>
                </a:ln>
                <a:solidFill>
                  <a:schemeClr val="accent1"/>
                </a:solidFill>
                <a:uFillTx/>
                <a:latin typeface="+mj-lt"/>
                <a:ea typeface="+mj-ea"/>
                <a:cs typeface="+mj-cs"/>
                <a:sym typeface="Gill Sans Light"/>
              </a:defRPr>
            </a:lvl2pPr>
            <a:lvl3pPr marL="1257300" marR="0" indent="-419100" algn="l" defTabSz="825500" latinLnBrk="0">
              <a:lnSpc>
                <a:spcPct val="100000"/>
              </a:lnSpc>
              <a:spcBef>
                <a:spcPts val="2200"/>
              </a:spcBef>
              <a:spcAft>
                <a:spcPts val="0"/>
              </a:spcAft>
              <a:buClrTx/>
              <a:buSzPct val="100000"/>
              <a:buFontTx/>
              <a:buChar char="-"/>
              <a:tabLst/>
              <a:defRPr sz="3800" b="0" i="0" u="none" strike="noStrike" cap="none" spc="0" baseline="0">
                <a:ln>
                  <a:noFill/>
                </a:ln>
                <a:solidFill>
                  <a:schemeClr val="accent1"/>
                </a:solidFill>
                <a:uFillTx/>
                <a:latin typeface="+mj-lt"/>
                <a:ea typeface="+mj-ea"/>
                <a:cs typeface="+mj-cs"/>
                <a:sym typeface="Gill Sans Light"/>
              </a:defRPr>
            </a:lvl3pPr>
            <a:lvl4pPr marL="24511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2200" b="0" i="0" u="none" strike="noStrike" cap="none" spc="0" baseline="0">
                <a:ln>
                  <a:noFill/>
                </a:ln>
                <a:solidFill>
                  <a:schemeClr val="accent1"/>
                </a:solidFill>
                <a:uFillTx/>
                <a:latin typeface="+mj-lt"/>
                <a:ea typeface="+mj-ea"/>
                <a:cs typeface="+mj-cs"/>
                <a:sym typeface="Gill Sans Light"/>
              </a:defRPr>
            </a:lvl4pPr>
            <a:lvl5pPr marL="2895600" marR="0" indent="-800100" algn="l" defTabSz="825500" latinLnBrk="0">
              <a:lnSpc>
                <a:spcPct val="100000"/>
              </a:lnSpc>
              <a:spcBef>
                <a:spcPts val="5200"/>
              </a:spcBef>
              <a:spcAft>
                <a:spcPts val="0"/>
              </a:spcAft>
              <a:buClr>
                <a:schemeClr val="accent1">
                  <a:hueOff val="-605041"/>
                  <a:satOff val="66999"/>
                  <a:lumOff val="-7058"/>
                </a:schemeClr>
              </a:buClr>
              <a:buSzPct val="171000"/>
              <a:buFontTx/>
              <a:buChar char="•"/>
              <a:tabLst/>
              <a:defRPr sz="5600" b="0" i="0" u="none" strike="noStrike" cap="none" spc="0" baseline="0">
                <a:ln>
                  <a:noFill/>
                </a:ln>
                <a:solidFill>
                  <a:schemeClr val="accent1"/>
                </a:solidFill>
                <a:uFillTx/>
                <a:latin typeface="+mj-lt"/>
                <a:ea typeface="+mj-ea"/>
                <a:cs typeface="+mj-cs"/>
                <a:sym typeface="Gill Sans Light"/>
              </a:defRPr>
            </a:lvl5pPr>
            <a:lvl6pPr marL="0" marR="0" indent="24511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6pPr>
            <a:lvl7pPr marL="0" marR="0" indent="28067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7pPr>
            <a:lvl8pPr marL="0" marR="0" indent="31623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8pPr>
            <a:lvl9pPr marL="0" marR="0" indent="3517900" algn="l" defTabSz="825500" latinLnBrk="0">
              <a:lnSpc>
                <a:spcPct val="100000"/>
              </a:lnSpc>
              <a:spcBef>
                <a:spcPts val="2200"/>
              </a:spcBef>
              <a:spcAft>
                <a:spcPts val="0"/>
              </a:spcAft>
              <a:buClrTx/>
              <a:buSzTx/>
              <a:buFontTx/>
              <a:buNone/>
              <a:tabLst/>
              <a:defRPr sz="4400" b="0" i="0" u="none" strike="noStrike" cap="none" spc="0" baseline="0">
                <a:ln>
                  <a:noFill/>
                </a:ln>
                <a:solidFill>
                  <a:schemeClr val="accent1"/>
                </a:solidFill>
                <a:uFillTx/>
                <a:latin typeface="+mj-lt"/>
                <a:ea typeface="+mj-ea"/>
                <a:cs typeface="+mj-cs"/>
                <a:sym typeface="Gill Sans Light"/>
              </a:defRPr>
            </a:lvl9pPr>
          </a:lstStyle>
          <a:p>
            <a:pPr algn="ctr" hangingPunct="1"/>
            <a:r>
              <a:rPr lang="en-US" sz="3600" dirty="0">
                <a:solidFill>
                  <a:schemeClr val="bg1"/>
                </a:solidFill>
              </a:rPr>
              <a:t>Capital Allocation</a:t>
            </a:r>
          </a:p>
        </p:txBody>
      </p:sp>
      <p:sp>
        <p:nvSpPr>
          <p:cNvPr id="17" name="TextBox 16"/>
          <p:cNvSpPr txBox="1"/>
          <p:nvPr/>
        </p:nvSpPr>
        <p:spPr>
          <a:xfrm>
            <a:off x="8432900" y="4962640"/>
            <a:ext cx="6940608" cy="5867951"/>
          </a:xfrm>
          <a:prstGeom prst="rect">
            <a:avLst/>
          </a:prstGeom>
          <a:ln w="12700">
            <a:solidFill>
              <a:schemeClr val="tx1"/>
            </a:solidFill>
            <a:prstDash val="dash"/>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800"/>
              </a:spcBef>
              <a:spcAft>
                <a:spcPts val="800"/>
              </a:spcAft>
              <a:buClr>
                <a:srgbClr val="194F90"/>
              </a:buClr>
              <a:buFontTx/>
              <a:buChar char="■"/>
            </a:pPr>
            <a:r>
              <a:rPr lang="en-US" sz="2800" dirty="0">
                <a:solidFill>
                  <a:srgbClr val="000000"/>
                </a:solidFill>
              </a:rPr>
              <a:t>#1 in pre-fabrication coil coating</a:t>
            </a:r>
            <a:r>
              <a:rPr kumimoji="0" lang="en-US" sz="2800" u="none" strike="noStrike" cap="none" spc="0" normalizeH="0" baseline="30000" dirty="0">
                <a:ln>
                  <a:noFill/>
                </a:ln>
                <a:solidFill>
                  <a:srgbClr val="000000"/>
                </a:solidFill>
                <a:effectLst/>
                <a:uFillTx/>
                <a:latin typeface="Avenir Next LT Pro" panose="020B0504020202020204" pitchFamily="34" charset="77"/>
                <a:sym typeface="Gill Sans"/>
              </a:rPr>
              <a:t>1</a:t>
            </a:r>
            <a:endParaRPr lang="en-US" sz="2800" dirty="0">
              <a:solidFill>
                <a:srgbClr val="000000"/>
              </a:solidFill>
            </a:endParaRPr>
          </a:p>
          <a:p>
            <a:pPr marL="571500" indent="-571500" algn="l">
              <a:spcBef>
                <a:spcPts val="800"/>
              </a:spcBef>
              <a:spcAft>
                <a:spcPts val="800"/>
              </a:spcAft>
              <a:buClr>
                <a:srgbClr val="194F90"/>
              </a:buClr>
              <a:buFontTx/>
              <a:buChar char="■"/>
            </a:pPr>
            <a:r>
              <a:rPr lang="en-US" sz="2800" dirty="0">
                <a:solidFill>
                  <a:srgbClr val="000000"/>
                </a:solidFill>
              </a:rPr>
              <a:t>Strategic plant network of 13 locations with deep customer relationships</a:t>
            </a:r>
          </a:p>
          <a:p>
            <a:pPr marL="571500" indent="-571500" algn="l">
              <a:spcBef>
                <a:spcPts val="800"/>
              </a:spcBef>
              <a:spcAft>
                <a:spcPts val="800"/>
              </a:spcAft>
              <a:buClr>
                <a:srgbClr val="194F90"/>
              </a:buClr>
              <a:buFontTx/>
              <a:buChar char="■"/>
            </a:pPr>
            <a:r>
              <a:rPr lang="en-US" sz="2800" dirty="0">
                <a:solidFill>
                  <a:srgbClr val="000000"/>
                </a:solidFill>
              </a:rPr>
              <a:t>Drive cost and margin improvement</a:t>
            </a:r>
          </a:p>
          <a:p>
            <a:pPr marL="571500" indent="-571500" algn="l">
              <a:spcBef>
                <a:spcPts val="800"/>
              </a:spcBef>
              <a:spcAft>
                <a:spcPts val="800"/>
              </a:spcAft>
              <a:buClr>
                <a:srgbClr val="194F90"/>
              </a:buClr>
              <a:buFontTx/>
              <a:buChar char="■"/>
            </a:pPr>
            <a:r>
              <a:rPr lang="en-US" sz="2800" dirty="0">
                <a:solidFill>
                  <a:schemeClr val="tx1"/>
                </a:solidFill>
              </a:rPr>
              <a:t>Expanding capacity to meet industry demand with new greenfield facility in Washington, Missouri </a:t>
            </a:r>
          </a:p>
          <a:p>
            <a:pPr marL="571500" indent="-571500" algn="l">
              <a:spcBef>
                <a:spcPts val="800"/>
              </a:spcBef>
              <a:spcAft>
                <a:spcPts val="800"/>
              </a:spcAft>
              <a:buClr>
                <a:srgbClr val="194F90"/>
              </a:buClr>
              <a:buFontTx/>
              <a:buChar char="■"/>
            </a:pPr>
            <a:r>
              <a:rPr lang="en-US" sz="2800" dirty="0">
                <a:solidFill>
                  <a:schemeClr val="tx1"/>
                </a:solidFill>
              </a:rPr>
              <a:t>Resilient performance through economic cycles</a:t>
            </a:r>
          </a:p>
        </p:txBody>
      </p:sp>
      <p:sp>
        <p:nvSpPr>
          <p:cNvPr id="18" name="TextBox 17"/>
          <p:cNvSpPr txBox="1"/>
          <p:nvPr/>
        </p:nvSpPr>
        <p:spPr>
          <a:xfrm>
            <a:off x="16034010" y="4962640"/>
            <a:ext cx="7096154" cy="8131060"/>
          </a:xfrm>
          <a:prstGeom prst="rect">
            <a:avLst/>
          </a:prstGeom>
          <a:ln w="12700">
            <a:solidFill>
              <a:schemeClr val="tx1"/>
            </a:solidFill>
            <a:prstDash val="dash"/>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marL="571500" indent="-571500" algn="l">
              <a:spcBef>
                <a:spcPts val="1500"/>
              </a:spcBef>
              <a:spcAft>
                <a:spcPts val="1500"/>
              </a:spcAft>
              <a:buClr>
                <a:srgbClr val="194F90"/>
              </a:buClr>
              <a:buFontTx/>
              <a:buChar char="■"/>
            </a:pPr>
            <a:r>
              <a:rPr lang="en-US" sz="2800" dirty="0">
                <a:solidFill>
                  <a:srgbClr val="000000"/>
                </a:solidFill>
              </a:rPr>
              <a:t>Deploying capital to high ROIC investments</a:t>
            </a:r>
          </a:p>
          <a:p>
            <a:pPr marL="571500" indent="-571500" algn="l">
              <a:spcBef>
                <a:spcPts val="1500"/>
              </a:spcBef>
              <a:spcAft>
                <a:spcPts val="1500"/>
              </a:spcAft>
              <a:buClr>
                <a:srgbClr val="194F90"/>
              </a:buClr>
              <a:buFontTx/>
              <a:buChar char="■"/>
            </a:pPr>
            <a:r>
              <a:rPr lang="en-US" sz="2800" dirty="0">
                <a:solidFill>
                  <a:srgbClr val="000000"/>
                </a:solidFill>
              </a:rPr>
              <a:t>Reducing Leverage – Target net leverage ratio of 3.0x in calendar 2024</a:t>
            </a:r>
          </a:p>
          <a:p>
            <a:pPr marL="571500" indent="-571500" algn="l">
              <a:spcBef>
                <a:spcPts val="1500"/>
              </a:spcBef>
              <a:spcAft>
                <a:spcPts val="1500"/>
              </a:spcAft>
              <a:buClr>
                <a:srgbClr val="194F90"/>
              </a:buClr>
              <a:buFontTx/>
              <a:buChar char="■"/>
            </a:pPr>
            <a:r>
              <a:rPr lang="en-US" sz="2800" dirty="0">
                <a:solidFill>
                  <a:schemeClr val="tx1"/>
                </a:solidFill>
              </a:rPr>
              <a:t>Currently committed to sustaining dividends</a:t>
            </a:r>
          </a:p>
          <a:p>
            <a:pPr marL="571500" indent="-571500" algn="l">
              <a:spcBef>
                <a:spcPts val="1500"/>
              </a:spcBef>
              <a:spcAft>
                <a:spcPts val="1500"/>
              </a:spcAft>
              <a:buClr>
                <a:srgbClr val="194F90"/>
              </a:buClr>
              <a:buFontTx/>
              <a:buChar char="■"/>
            </a:pPr>
            <a:r>
              <a:rPr lang="en-US" sz="2800" dirty="0">
                <a:solidFill>
                  <a:schemeClr val="tx1"/>
                </a:solidFill>
              </a:rPr>
              <a:t>Acquisitions currently deferred to focus on debt reduction</a:t>
            </a:r>
          </a:p>
        </p:txBody>
      </p:sp>
      <p:sp>
        <p:nvSpPr>
          <p:cNvPr id="11" name="TextBox 10"/>
          <p:cNvSpPr txBox="1"/>
          <p:nvPr/>
        </p:nvSpPr>
        <p:spPr>
          <a:xfrm>
            <a:off x="831794" y="3963391"/>
            <a:ext cx="694060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800" b="1" i="1" dirty="0">
                <a:solidFill>
                  <a:schemeClr val="accent2"/>
                </a:solidFill>
              </a:rPr>
              <a:t>Focus on Driving Profitable Growth</a:t>
            </a:r>
            <a:endParaRPr kumimoji="0" lang="en-US" sz="2800" b="1" i="1" strike="noStrike" cap="none" spc="0" normalizeH="0" baseline="0" dirty="0">
              <a:ln>
                <a:noFill/>
              </a:ln>
              <a:solidFill>
                <a:schemeClr val="accent2"/>
              </a:solidFill>
              <a:effectLst/>
              <a:uFillTx/>
              <a:sym typeface="Gill Sans"/>
            </a:endParaRPr>
          </a:p>
        </p:txBody>
      </p:sp>
      <p:sp>
        <p:nvSpPr>
          <p:cNvPr id="12" name="TextBox 11"/>
          <p:cNvSpPr txBox="1"/>
          <p:nvPr/>
        </p:nvSpPr>
        <p:spPr>
          <a:xfrm>
            <a:off x="8432903" y="3963391"/>
            <a:ext cx="694060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800" b="1" i="1" dirty="0">
                <a:solidFill>
                  <a:schemeClr val="tx2"/>
                </a:solidFill>
              </a:rPr>
              <a:t>Completed Strategic Acquisition (May 2022)</a:t>
            </a:r>
            <a:endParaRPr kumimoji="0" lang="en-US" sz="2800" b="1" i="1" strike="noStrike" cap="none" spc="0" normalizeH="0" baseline="0" dirty="0">
              <a:ln>
                <a:noFill/>
              </a:ln>
              <a:solidFill>
                <a:schemeClr val="tx2"/>
              </a:solidFill>
              <a:effectLst/>
              <a:uFillTx/>
              <a:sym typeface="Gill Sans"/>
            </a:endParaRPr>
          </a:p>
        </p:txBody>
      </p:sp>
      <p:sp>
        <p:nvSpPr>
          <p:cNvPr id="14" name="TextBox 13"/>
          <p:cNvSpPr txBox="1"/>
          <p:nvPr/>
        </p:nvSpPr>
        <p:spPr>
          <a:xfrm>
            <a:off x="16034010" y="3909530"/>
            <a:ext cx="694060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2800" b="1" i="1" dirty="0">
                <a:solidFill>
                  <a:srgbClr val="194F90"/>
                </a:solidFill>
              </a:rPr>
              <a:t>Increased Returns to Shareholders</a:t>
            </a:r>
            <a:endParaRPr kumimoji="0" lang="en-US" sz="2800" b="1" i="1" strike="noStrike" cap="none" spc="0" normalizeH="0" baseline="0" dirty="0">
              <a:ln>
                <a:noFill/>
              </a:ln>
              <a:solidFill>
                <a:srgbClr val="194F90"/>
              </a:solidFill>
              <a:effectLst/>
              <a:uFillTx/>
              <a:sym typeface="Gill Sans"/>
            </a:endParaRPr>
          </a:p>
        </p:txBody>
      </p:sp>
      <p:sp>
        <p:nvSpPr>
          <p:cNvPr id="21" name="TextBox 20"/>
          <p:cNvSpPr txBox="1"/>
          <p:nvPr/>
        </p:nvSpPr>
        <p:spPr>
          <a:xfrm>
            <a:off x="831796" y="11546560"/>
            <a:ext cx="14541716" cy="1547140"/>
          </a:xfrm>
          <a:prstGeom prst="rect">
            <a:avLst/>
          </a:prstGeom>
          <a:ln w="12700">
            <a:solidFill>
              <a:schemeClr val="tx1"/>
            </a:solidFill>
            <a:prstDash val="dash"/>
          </a:ln>
        </p:spPr>
        <p:txBody>
          <a:bodyPr vert="horz" wrap="square" lIns="182880" tIns="182880" rIns="182880" bIns="91440" rtlCol="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rgbClr val="194F90"/>
                </a:solidFill>
              </a:defRPr>
            </a:lvl1pPr>
          </a:lstStyle>
          <a:p>
            <a:pPr algn="l">
              <a:spcBef>
                <a:spcPts val="800"/>
              </a:spcBef>
              <a:spcAft>
                <a:spcPts val="800"/>
              </a:spcAft>
              <a:buClr>
                <a:srgbClr val="194F90"/>
              </a:buClr>
            </a:pPr>
            <a:endParaRPr lang="en-US" sz="1400" dirty="0">
              <a:solidFill>
                <a:srgbClr val="000000"/>
              </a:solidFill>
            </a:endParaRPr>
          </a:p>
          <a:p>
            <a:pPr marL="571500" indent="-571500" algn="l">
              <a:spcBef>
                <a:spcPts val="800"/>
              </a:spcBef>
              <a:spcAft>
                <a:spcPts val="800"/>
              </a:spcAft>
              <a:buClr>
                <a:srgbClr val="194F90"/>
              </a:buClr>
              <a:buFontTx/>
              <a:buChar char="■"/>
            </a:pPr>
            <a:r>
              <a:rPr lang="en-US" sz="2800" dirty="0">
                <a:solidFill>
                  <a:srgbClr val="000000"/>
                </a:solidFill>
              </a:rPr>
              <a:t>Divested majority stake (60%) in low performing and low value creation business on 9/30/22</a:t>
            </a:r>
          </a:p>
        </p:txBody>
      </p:sp>
      <p:sp>
        <p:nvSpPr>
          <p:cNvPr id="22" name="TextBox 21"/>
          <p:cNvSpPr txBox="1"/>
          <p:nvPr/>
        </p:nvSpPr>
        <p:spPr>
          <a:xfrm>
            <a:off x="6281642" y="10921836"/>
            <a:ext cx="3642023"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defTabSz="914400" hangingPunct="1">
              <a:defRPr/>
            </a:pPr>
            <a:r>
              <a:rPr lang="en-US" sz="2800" b="1" u="sng" dirty="0">
                <a:solidFill>
                  <a:srgbClr val="194F90"/>
                </a:solidFill>
                <a:cs typeface="Arial" pitchFamily="34" charset="0"/>
              </a:rPr>
              <a:t>Infrastructure Solutions</a:t>
            </a:r>
          </a:p>
        </p:txBody>
      </p:sp>
      <p:sp>
        <p:nvSpPr>
          <p:cNvPr id="2" name="_Page_Number">
            <a:extLst>
              <a:ext uri="{FF2B5EF4-FFF2-40B4-BE49-F238E27FC236}">
                <a16:creationId xmlns:a16="http://schemas.microsoft.com/office/drawing/2014/main" id="{9E2A7786-3EBF-42F5-A1AE-2CA946A4EE26}"/>
              </a:ext>
            </a:extLst>
          </p:cNvPr>
          <p:cNvSpPr txBox="1"/>
          <p:nvPr/>
        </p:nvSpPr>
        <p:spPr>
          <a:xfrm>
            <a:off x="12050258" y="13093700"/>
            <a:ext cx="258084" cy="471924"/>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lvl1pPr>
          </a:lstStyle>
          <a:p>
            <a:r>
              <a:rPr lang="en-US" dirty="0"/>
              <a:t>8</a:t>
            </a:r>
          </a:p>
        </p:txBody>
      </p:sp>
      <p:sp>
        <p:nvSpPr>
          <p:cNvPr id="5" name="TextBox 4">
            <a:extLst>
              <a:ext uri="{FF2B5EF4-FFF2-40B4-BE49-F238E27FC236}">
                <a16:creationId xmlns:a16="http://schemas.microsoft.com/office/drawing/2014/main" id="{2970A0B0-004D-6AD3-D59C-6942E882F06E}"/>
              </a:ext>
            </a:extLst>
          </p:cNvPr>
          <p:cNvSpPr txBox="1"/>
          <p:nvPr/>
        </p:nvSpPr>
        <p:spPr>
          <a:xfrm>
            <a:off x="831792" y="13270953"/>
            <a:ext cx="1218912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marR="0" indent="-342900" algn="l" defTabSz="825500" rtl="0" fontAlgn="auto" latinLnBrk="0" hangingPunct="0">
              <a:lnSpc>
                <a:spcPct val="100000"/>
              </a:lnSpc>
              <a:spcBef>
                <a:spcPts val="0"/>
              </a:spcBef>
              <a:spcAft>
                <a:spcPts val="0"/>
              </a:spcAft>
              <a:buClrTx/>
              <a:buSzTx/>
              <a:buAutoNum type="arabicParenBoth"/>
              <a:tabLst/>
            </a:pPr>
            <a:r>
              <a:rPr lang="en-US" sz="1200" dirty="0">
                <a:solidFill>
                  <a:schemeClr val="tx1"/>
                </a:solidFill>
              </a:rPr>
              <a:t>Management estimates based on data from the American Galvanizing Association and National Coat Coaters Association</a:t>
            </a:r>
          </a:p>
        </p:txBody>
      </p:sp>
    </p:spTree>
    <p:extLst>
      <p:ext uri="{BB962C8B-B14F-4D97-AF65-F5344CB8AC3E}">
        <p14:creationId xmlns:p14="http://schemas.microsoft.com/office/powerpoint/2010/main" val="29736110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00B7471-FCCE-4DCB-A737-487E97B6A8EA}"/>
              </a:ext>
            </a:extLst>
          </p:cNvPr>
          <p:cNvSpPr txBox="1"/>
          <p:nvPr/>
        </p:nvSpPr>
        <p:spPr>
          <a:xfrm>
            <a:off x="18068263" y="3445815"/>
            <a:ext cx="5202552" cy="4679294"/>
          </a:xfrm>
          <a:prstGeom prst="rect">
            <a:avLst/>
          </a:prstGeom>
          <a:noFill/>
        </p:spPr>
        <p:txBody>
          <a:bodyPr wrap="square" rtlCol="0">
            <a:spAutoFit/>
          </a:bodyPr>
          <a:lstStyle/>
          <a:p>
            <a:pPr marL="0" marR="0" lvl="0" indent="0" algn="l" defTabSz="825500" rtl="0" eaLnBrk="1" fontAlgn="auto" latinLnBrk="0" hangingPunct="0">
              <a:lnSpc>
                <a:spcPts val="52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rPr>
              <a:t>Acquisitions</a:t>
            </a:r>
          </a:p>
          <a:p>
            <a:pPr marL="0" marR="0" lvl="0" indent="0" algn="l" defTabSz="825500" rtl="0" eaLnBrk="1" fontAlgn="auto" latinLnBrk="0" hangingPunct="0">
              <a:lnSpc>
                <a:spcPts val="5280"/>
              </a:lnSpc>
              <a:spcBef>
                <a:spcPts val="0"/>
              </a:spcBef>
              <a:spcAft>
                <a:spcPts val="0"/>
              </a:spcAft>
              <a:buClrTx/>
              <a:buSzTx/>
              <a:buFontTx/>
              <a:buNone/>
              <a:tabLst/>
              <a:defRPr/>
            </a:pPr>
            <a:endParaRPr kumimoji="0" lang="en-US" sz="44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endParaRPr>
          </a:p>
          <a:p>
            <a:pPr marL="1031875" marR="0" lvl="0" indent="-571500" algn="l" defTabSz="825500" rtl="0" eaLnBrk="1" fontAlgn="auto" latinLnBrk="0" hangingPunct="0">
              <a:lnSpc>
                <a:spcPts val="5280"/>
              </a:lnSpc>
              <a:spcBef>
                <a:spcPts val="2000"/>
              </a:spcBef>
              <a:spcAft>
                <a:spcPts val="2000"/>
              </a:spcAft>
              <a:buClr>
                <a:srgbClr val="0C4F91"/>
              </a:buClr>
              <a:buSzTx/>
              <a:buFont typeface="Wingdings" panose="05000000000000000000" pitchFamily="2" charset="2"/>
              <a:buChar char="n"/>
              <a:tabLst/>
              <a:defRPr/>
            </a:pPr>
            <a:endPar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endParaRPr>
          </a:p>
          <a:p>
            <a:pPr marL="1031875" marR="0" lvl="0" indent="-571500" algn="l" defTabSz="825500" rtl="0" eaLnBrk="1" fontAlgn="auto" latinLnBrk="0" hangingPunct="0">
              <a:lnSpc>
                <a:spcPts val="5280"/>
              </a:lnSpc>
              <a:spcBef>
                <a:spcPts val="2000"/>
              </a:spcBef>
              <a:spcAft>
                <a:spcPts val="2000"/>
              </a:spcAft>
              <a:buClr>
                <a:srgbClr val="0C4F91"/>
              </a:buClr>
              <a:buSzTx/>
              <a:buFont typeface="Wingdings" panose="05000000000000000000" pitchFamily="2" charset="2"/>
              <a:buChar char="n"/>
              <a:tabLst/>
              <a:defRPr/>
            </a:pPr>
            <a:r>
              <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rPr>
              <a:t>Deferred</a:t>
            </a:r>
          </a:p>
          <a:p>
            <a:pPr marL="60325" marR="0" lvl="0" indent="-60325" algn="l" defTabSz="825500" rtl="0" eaLnBrk="1" fontAlgn="auto" latinLnBrk="0" hangingPunct="0">
              <a:lnSpc>
                <a:spcPts val="5280"/>
              </a:lnSpc>
              <a:spcBef>
                <a:spcPts val="2000"/>
              </a:spcBef>
              <a:spcAft>
                <a:spcPts val="2000"/>
              </a:spcAft>
              <a:buClrTx/>
              <a:buSzTx/>
              <a:buFontTx/>
              <a:buNone/>
              <a:tabLst/>
              <a:defRPr/>
            </a:pPr>
            <a:endParaRPr kumimoji="0" lang="en-US" sz="2400" b="1"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endParaRPr>
          </a:p>
        </p:txBody>
      </p:sp>
      <p:sp>
        <p:nvSpPr>
          <p:cNvPr id="20" name="TextBox 19">
            <a:extLst>
              <a:ext uri="{FF2B5EF4-FFF2-40B4-BE49-F238E27FC236}">
                <a16:creationId xmlns:a16="http://schemas.microsoft.com/office/drawing/2014/main" id="{E3703F06-3781-4B1E-B148-4BC02C605250}"/>
              </a:ext>
            </a:extLst>
          </p:cNvPr>
          <p:cNvSpPr txBox="1"/>
          <p:nvPr/>
        </p:nvSpPr>
        <p:spPr>
          <a:xfrm>
            <a:off x="12598050" y="3414130"/>
            <a:ext cx="5316913" cy="4896790"/>
          </a:xfrm>
          <a:prstGeom prst="rect">
            <a:avLst/>
          </a:prstGeom>
          <a:noFill/>
        </p:spPr>
        <p:txBody>
          <a:bodyPr wrap="square" rtlCol="0">
            <a:spAutoFit/>
          </a:bodyPr>
          <a:lstStyle/>
          <a:p>
            <a:pPr marL="0" marR="0" lvl="0" indent="0" algn="l" defTabSz="825500" rtl="0" eaLnBrk="1" fontAlgn="auto" latinLnBrk="0" hangingPunct="0">
              <a:lnSpc>
                <a:spcPts val="52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rPr>
              <a:t>Return </a:t>
            </a:r>
          </a:p>
          <a:p>
            <a:pPr marL="0" marR="0" lvl="0" indent="0" algn="l" defTabSz="825500" rtl="0" eaLnBrk="1" fontAlgn="auto" latinLnBrk="0" hangingPunct="0">
              <a:lnSpc>
                <a:spcPts val="52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rPr>
              <a:t>Capital</a:t>
            </a:r>
          </a:p>
          <a:p>
            <a:pPr marL="1031875" marR="0" lvl="0" indent="-571500" algn="l" defTabSz="825500" rtl="0" eaLnBrk="1" fontAlgn="auto" latinLnBrk="0" hangingPunct="0">
              <a:lnSpc>
                <a:spcPts val="5280"/>
              </a:lnSpc>
              <a:spcBef>
                <a:spcPts val="2000"/>
              </a:spcBef>
              <a:spcAft>
                <a:spcPts val="2000"/>
              </a:spcAft>
              <a:buClr>
                <a:srgbClr val="0C4F91"/>
              </a:buClr>
              <a:buSzTx/>
              <a:buFont typeface="Wingdings" panose="05000000000000000000" pitchFamily="2" charset="2"/>
              <a:buChar char="n"/>
              <a:tabLst/>
              <a:defRPr/>
            </a:pPr>
            <a:endPar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endParaRPr>
          </a:p>
          <a:p>
            <a:pPr marL="1031875" marR="0" lvl="0" indent="-571500" algn="l" defTabSz="825500" rtl="0" eaLnBrk="1" fontAlgn="auto" latinLnBrk="0" hangingPunct="0">
              <a:lnSpc>
                <a:spcPts val="5280"/>
              </a:lnSpc>
              <a:spcBef>
                <a:spcPts val="2000"/>
              </a:spcBef>
              <a:spcAft>
                <a:spcPts val="2000"/>
              </a:spcAft>
              <a:buClr>
                <a:srgbClr val="0C4F91"/>
              </a:buClr>
              <a:buSzTx/>
              <a:buFont typeface="Wingdings" panose="05000000000000000000" pitchFamily="2" charset="2"/>
              <a:buChar char="n"/>
              <a:tabLst/>
              <a:defRPr/>
            </a:pPr>
            <a:r>
              <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rPr>
              <a:t>Committed to sustaining dividends</a:t>
            </a:r>
          </a:p>
        </p:txBody>
      </p:sp>
      <p:sp>
        <p:nvSpPr>
          <p:cNvPr id="21" name="TextBox 20">
            <a:extLst>
              <a:ext uri="{FF2B5EF4-FFF2-40B4-BE49-F238E27FC236}">
                <a16:creationId xmlns:a16="http://schemas.microsoft.com/office/drawing/2014/main" id="{E21C69A8-3C7E-4922-9486-0E4B33432136}"/>
              </a:ext>
            </a:extLst>
          </p:cNvPr>
          <p:cNvSpPr txBox="1"/>
          <p:nvPr/>
        </p:nvSpPr>
        <p:spPr>
          <a:xfrm>
            <a:off x="729651" y="3406838"/>
            <a:ext cx="5852083" cy="7371826"/>
          </a:xfrm>
          <a:prstGeom prst="rect">
            <a:avLst/>
          </a:prstGeom>
          <a:noFill/>
        </p:spPr>
        <p:txBody>
          <a:bodyPr wrap="square" rtlCol="0">
            <a:spAutoFit/>
          </a:bodyPr>
          <a:lstStyle/>
          <a:p>
            <a:pPr marL="0" marR="0" lvl="0" indent="0" algn="l" defTabSz="825500" rtl="0" eaLnBrk="1" fontAlgn="auto" latinLnBrk="0" hangingPunct="0">
              <a:lnSpc>
                <a:spcPts val="52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rPr>
              <a:t>Deploying Capital on High ROIC </a:t>
            </a:r>
          </a:p>
          <a:p>
            <a:pPr marL="0" marR="0" lvl="0" indent="0" algn="l" defTabSz="825500" rtl="0" eaLnBrk="1" fontAlgn="auto" latinLnBrk="0" hangingPunct="0">
              <a:lnSpc>
                <a:spcPts val="52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rPr>
              <a:t>Investments</a:t>
            </a:r>
          </a:p>
          <a:p>
            <a:pPr marL="1031875" marR="0" lvl="0" indent="-571500" algn="l" defTabSz="825500" rtl="0" eaLnBrk="1" fontAlgn="auto" latinLnBrk="0" hangingPunct="0">
              <a:lnSpc>
                <a:spcPts val="5280"/>
              </a:lnSpc>
              <a:spcBef>
                <a:spcPts val="4000"/>
              </a:spcBef>
              <a:spcAft>
                <a:spcPts val="4000"/>
              </a:spcAft>
              <a:buClr>
                <a:srgbClr val="0C4F91"/>
              </a:buClr>
              <a:buSzTx/>
              <a:buFont typeface="Wingdings" panose="05000000000000000000" pitchFamily="2" charset="2"/>
              <a:buChar char="n"/>
              <a:tabLst/>
              <a:defRPr/>
            </a:pPr>
            <a:r>
              <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rPr>
              <a:t>Organic growth</a:t>
            </a:r>
          </a:p>
          <a:p>
            <a:pPr marL="1031875" marR="0" lvl="0" indent="-571500" algn="l" defTabSz="825500" rtl="0" eaLnBrk="1" fontAlgn="auto" latinLnBrk="0" hangingPunct="0">
              <a:lnSpc>
                <a:spcPts val="5280"/>
              </a:lnSpc>
              <a:spcBef>
                <a:spcPts val="4000"/>
              </a:spcBef>
              <a:spcAft>
                <a:spcPts val="4000"/>
              </a:spcAft>
              <a:buClr>
                <a:srgbClr val="0C4F91"/>
              </a:buClr>
              <a:buSzTx/>
              <a:buFont typeface="Wingdings" panose="05000000000000000000" pitchFamily="2" charset="2"/>
              <a:buChar char="n"/>
              <a:tabLst/>
              <a:defRPr/>
            </a:pPr>
            <a:r>
              <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rPr>
              <a:t>Strategic customer partnerships</a:t>
            </a:r>
          </a:p>
          <a:p>
            <a:pPr marL="1031875" marR="0" lvl="0" indent="-571500" algn="l" defTabSz="825500" rtl="0" eaLnBrk="1" fontAlgn="auto" latinLnBrk="0" hangingPunct="0">
              <a:lnSpc>
                <a:spcPts val="5280"/>
              </a:lnSpc>
              <a:spcBef>
                <a:spcPts val="4000"/>
              </a:spcBef>
              <a:spcAft>
                <a:spcPts val="4000"/>
              </a:spcAft>
              <a:buClr>
                <a:srgbClr val="0C4F91"/>
              </a:buClr>
              <a:buSzTx/>
              <a:buFont typeface="Wingdings" panose="05000000000000000000" pitchFamily="2" charset="2"/>
              <a:buChar char="n"/>
              <a:tabLst/>
              <a:defRPr/>
            </a:pPr>
            <a:r>
              <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rPr>
              <a:t>Productivity</a:t>
            </a:r>
          </a:p>
        </p:txBody>
      </p:sp>
      <p:grpSp>
        <p:nvGrpSpPr>
          <p:cNvPr id="22" name="Group 11">
            <a:extLst>
              <a:ext uri="{FF2B5EF4-FFF2-40B4-BE49-F238E27FC236}">
                <a16:creationId xmlns:a16="http://schemas.microsoft.com/office/drawing/2014/main" id="{266D176C-387D-4813-8F17-A04EC5D03101}"/>
              </a:ext>
            </a:extLst>
          </p:cNvPr>
          <p:cNvGrpSpPr>
            <a:grpSpLocks noChangeAspect="1"/>
          </p:cNvGrpSpPr>
          <p:nvPr/>
        </p:nvGrpSpPr>
        <p:grpSpPr bwMode="auto">
          <a:xfrm>
            <a:off x="22018801" y="3501150"/>
            <a:ext cx="1541296" cy="1187335"/>
            <a:chOff x="2025" y="1066"/>
            <a:chExt cx="1720" cy="1325"/>
          </a:xfrm>
          <a:solidFill>
            <a:srgbClr val="0C4F91"/>
          </a:solidFill>
        </p:grpSpPr>
        <p:sp>
          <p:nvSpPr>
            <p:cNvPr id="23" name="Freeform 12">
              <a:extLst>
                <a:ext uri="{FF2B5EF4-FFF2-40B4-BE49-F238E27FC236}">
                  <a16:creationId xmlns:a16="http://schemas.microsoft.com/office/drawing/2014/main" id="{8773D8B0-D222-4C23-8DC7-C9AB5BD059A7}"/>
                </a:ext>
              </a:extLst>
            </p:cNvPr>
            <p:cNvSpPr>
              <a:spLocks/>
            </p:cNvSpPr>
            <p:nvPr/>
          </p:nvSpPr>
          <p:spPr bwMode="auto">
            <a:xfrm>
              <a:off x="2554" y="1203"/>
              <a:ext cx="965" cy="645"/>
            </a:xfrm>
            <a:custGeom>
              <a:avLst/>
              <a:gdLst>
                <a:gd name="T0" fmla="*/ 63 w 1053"/>
                <a:gd name="T1" fmla="*/ 247 h 705"/>
                <a:gd name="T2" fmla="*/ 35 w 1053"/>
                <a:gd name="T3" fmla="*/ 322 h 705"/>
                <a:gd name="T4" fmla="*/ 0 w 1053"/>
                <a:gd name="T5" fmla="*/ 428 h 705"/>
                <a:gd name="T6" fmla="*/ 140 w 1053"/>
                <a:gd name="T7" fmla="*/ 413 h 705"/>
                <a:gd name="T8" fmla="*/ 208 w 1053"/>
                <a:gd name="T9" fmla="*/ 300 h 705"/>
                <a:gd name="T10" fmla="*/ 208 w 1053"/>
                <a:gd name="T11" fmla="*/ 293 h 705"/>
                <a:gd name="T12" fmla="*/ 209 w 1053"/>
                <a:gd name="T13" fmla="*/ 291 h 705"/>
                <a:gd name="T14" fmla="*/ 229 w 1053"/>
                <a:gd name="T15" fmla="*/ 235 h 705"/>
                <a:gd name="T16" fmla="*/ 322 w 1053"/>
                <a:gd name="T17" fmla="*/ 173 h 705"/>
                <a:gd name="T18" fmla="*/ 328 w 1053"/>
                <a:gd name="T19" fmla="*/ 173 h 705"/>
                <a:gd name="T20" fmla="*/ 392 w 1053"/>
                <a:gd name="T21" fmla="*/ 191 h 705"/>
                <a:gd name="T22" fmla="*/ 476 w 1053"/>
                <a:gd name="T23" fmla="*/ 240 h 705"/>
                <a:gd name="T24" fmla="*/ 847 w 1053"/>
                <a:gd name="T25" fmla="*/ 607 h 705"/>
                <a:gd name="T26" fmla="*/ 961 w 1053"/>
                <a:gd name="T27" fmla="*/ 705 h 705"/>
                <a:gd name="T28" fmla="*/ 1053 w 1053"/>
                <a:gd name="T29" fmla="*/ 619 h 705"/>
                <a:gd name="T30" fmla="*/ 782 w 1053"/>
                <a:gd name="T31" fmla="*/ 44 h 705"/>
                <a:gd name="T32" fmla="*/ 761 w 1053"/>
                <a:gd name="T33" fmla="*/ 53 h 705"/>
                <a:gd name="T34" fmla="*/ 757 w 1053"/>
                <a:gd name="T35" fmla="*/ 55 h 705"/>
                <a:gd name="T36" fmla="*/ 577 w 1053"/>
                <a:gd name="T37" fmla="*/ 48 h 705"/>
                <a:gd name="T38" fmla="*/ 436 w 1053"/>
                <a:gd name="T39" fmla="*/ 9 h 705"/>
                <a:gd name="T40" fmla="*/ 342 w 1053"/>
                <a:gd name="T41" fmla="*/ 10 h 705"/>
                <a:gd name="T42" fmla="*/ 206 w 1053"/>
                <a:gd name="T43" fmla="*/ 53 h 705"/>
                <a:gd name="T44" fmla="*/ 104 w 1053"/>
                <a:gd name="T45" fmla="*/ 146 h 705"/>
                <a:gd name="T46" fmla="*/ 63 w 1053"/>
                <a:gd name="T47" fmla="*/ 24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3" h="705">
                  <a:moveTo>
                    <a:pt x="63" y="247"/>
                  </a:moveTo>
                  <a:cubicBezTo>
                    <a:pt x="53" y="272"/>
                    <a:pt x="43" y="297"/>
                    <a:pt x="35" y="322"/>
                  </a:cubicBezTo>
                  <a:cubicBezTo>
                    <a:pt x="0" y="428"/>
                    <a:pt x="0" y="428"/>
                    <a:pt x="0" y="428"/>
                  </a:cubicBezTo>
                  <a:cubicBezTo>
                    <a:pt x="47" y="445"/>
                    <a:pt x="98" y="440"/>
                    <a:pt x="140" y="413"/>
                  </a:cubicBezTo>
                  <a:cubicBezTo>
                    <a:pt x="178" y="387"/>
                    <a:pt x="203" y="346"/>
                    <a:pt x="208" y="300"/>
                  </a:cubicBezTo>
                  <a:cubicBezTo>
                    <a:pt x="208" y="298"/>
                    <a:pt x="208" y="296"/>
                    <a:pt x="208" y="293"/>
                  </a:cubicBezTo>
                  <a:cubicBezTo>
                    <a:pt x="208" y="293"/>
                    <a:pt x="208" y="292"/>
                    <a:pt x="209" y="291"/>
                  </a:cubicBezTo>
                  <a:cubicBezTo>
                    <a:pt x="212" y="271"/>
                    <a:pt x="219" y="252"/>
                    <a:pt x="229" y="235"/>
                  </a:cubicBezTo>
                  <a:cubicBezTo>
                    <a:pt x="250" y="194"/>
                    <a:pt x="283" y="173"/>
                    <a:pt x="322" y="173"/>
                  </a:cubicBezTo>
                  <a:cubicBezTo>
                    <a:pt x="324" y="173"/>
                    <a:pt x="326" y="173"/>
                    <a:pt x="328" y="173"/>
                  </a:cubicBezTo>
                  <a:cubicBezTo>
                    <a:pt x="392" y="191"/>
                    <a:pt x="392" y="191"/>
                    <a:pt x="392" y="191"/>
                  </a:cubicBezTo>
                  <a:cubicBezTo>
                    <a:pt x="424" y="200"/>
                    <a:pt x="452" y="217"/>
                    <a:pt x="476" y="240"/>
                  </a:cubicBezTo>
                  <a:cubicBezTo>
                    <a:pt x="847" y="607"/>
                    <a:pt x="847" y="607"/>
                    <a:pt x="847" y="607"/>
                  </a:cubicBezTo>
                  <a:cubicBezTo>
                    <a:pt x="961" y="705"/>
                    <a:pt x="961" y="705"/>
                    <a:pt x="961" y="705"/>
                  </a:cubicBezTo>
                  <a:cubicBezTo>
                    <a:pt x="999" y="686"/>
                    <a:pt x="1031" y="656"/>
                    <a:pt x="1053" y="619"/>
                  </a:cubicBezTo>
                  <a:cubicBezTo>
                    <a:pt x="782" y="44"/>
                    <a:pt x="782" y="44"/>
                    <a:pt x="782" y="44"/>
                  </a:cubicBezTo>
                  <a:cubicBezTo>
                    <a:pt x="761" y="53"/>
                    <a:pt x="761" y="53"/>
                    <a:pt x="761" y="53"/>
                  </a:cubicBezTo>
                  <a:cubicBezTo>
                    <a:pt x="760" y="54"/>
                    <a:pt x="758" y="54"/>
                    <a:pt x="757" y="55"/>
                  </a:cubicBezTo>
                  <a:cubicBezTo>
                    <a:pt x="691" y="69"/>
                    <a:pt x="644" y="67"/>
                    <a:pt x="577" y="48"/>
                  </a:cubicBezTo>
                  <a:cubicBezTo>
                    <a:pt x="436" y="9"/>
                    <a:pt x="436" y="9"/>
                    <a:pt x="436" y="9"/>
                  </a:cubicBezTo>
                  <a:cubicBezTo>
                    <a:pt x="405" y="0"/>
                    <a:pt x="372" y="1"/>
                    <a:pt x="342" y="10"/>
                  </a:cubicBezTo>
                  <a:cubicBezTo>
                    <a:pt x="206" y="53"/>
                    <a:pt x="206" y="53"/>
                    <a:pt x="206" y="53"/>
                  </a:cubicBezTo>
                  <a:cubicBezTo>
                    <a:pt x="160" y="68"/>
                    <a:pt x="123" y="102"/>
                    <a:pt x="104" y="146"/>
                  </a:cubicBezTo>
                  <a:lnTo>
                    <a:pt x="63" y="2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sp>
          <p:nvSpPr>
            <p:cNvPr id="24" name="Freeform 13">
              <a:extLst>
                <a:ext uri="{FF2B5EF4-FFF2-40B4-BE49-F238E27FC236}">
                  <a16:creationId xmlns:a16="http://schemas.microsoft.com/office/drawing/2014/main" id="{FABC8B52-1A04-4A5B-9E48-6974A4EE2A1D}"/>
                </a:ext>
              </a:extLst>
            </p:cNvPr>
            <p:cNvSpPr>
              <a:spLocks/>
            </p:cNvSpPr>
            <p:nvPr/>
          </p:nvSpPr>
          <p:spPr bwMode="auto">
            <a:xfrm>
              <a:off x="2261" y="1278"/>
              <a:ext cx="1249" cy="1096"/>
            </a:xfrm>
            <a:custGeom>
              <a:avLst/>
              <a:gdLst>
                <a:gd name="T0" fmla="*/ 1044 w 1365"/>
                <a:gd name="T1" fmla="*/ 680 h 1197"/>
                <a:gd name="T2" fmla="*/ 1179 w 1365"/>
                <a:gd name="T3" fmla="*/ 796 h 1197"/>
                <a:gd name="T4" fmla="*/ 1286 w 1365"/>
                <a:gd name="T5" fmla="*/ 860 h 1197"/>
                <a:gd name="T6" fmla="*/ 1339 w 1365"/>
                <a:gd name="T7" fmla="*/ 832 h 1197"/>
                <a:gd name="T8" fmla="*/ 1332 w 1365"/>
                <a:gd name="T9" fmla="*/ 730 h 1197"/>
                <a:gd name="T10" fmla="*/ 1135 w 1365"/>
                <a:gd name="T11" fmla="*/ 560 h 1197"/>
                <a:gd name="T12" fmla="*/ 700 w 1365"/>
                <a:gd name="T13" fmla="*/ 156 h 1197"/>
                <a:gd name="T14" fmla="*/ 577 w 1365"/>
                <a:gd name="T15" fmla="*/ 216 h 1197"/>
                <a:gd name="T16" fmla="*/ 488 w 1365"/>
                <a:gd name="T17" fmla="*/ 371 h 1197"/>
                <a:gd name="T18" fmla="*/ 282 w 1365"/>
                <a:gd name="T19" fmla="*/ 382 h 1197"/>
                <a:gd name="T20" fmla="*/ 310 w 1365"/>
                <a:gd name="T21" fmla="*/ 225 h 1197"/>
                <a:gd name="T22" fmla="*/ 381 w 1365"/>
                <a:gd name="T23" fmla="*/ 45 h 1197"/>
                <a:gd name="T24" fmla="*/ 384 w 1365"/>
                <a:gd name="T25" fmla="*/ 5 h 1197"/>
                <a:gd name="T26" fmla="*/ 0 w 1365"/>
                <a:gd name="T27" fmla="*/ 531 h 1197"/>
                <a:gd name="T28" fmla="*/ 95 w 1365"/>
                <a:gd name="T29" fmla="*/ 561 h 1197"/>
                <a:gd name="T30" fmla="*/ 244 w 1365"/>
                <a:gd name="T31" fmla="*/ 537 h 1197"/>
                <a:gd name="T32" fmla="*/ 292 w 1365"/>
                <a:gd name="T33" fmla="*/ 674 h 1197"/>
                <a:gd name="T34" fmla="*/ 365 w 1365"/>
                <a:gd name="T35" fmla="*/ 703 h 1197"/>
                <a:gd name="T36" fmla="*/ 469 w 1365"/>
                <a:gd name="T37" fmla="*/ 843 h 1197"/>
                <a:gd name="T38" fmla="*/ 520 w 1365"/>
                <a:gd name="T39" fmla="*/ 970 h 1197"/>
                <a:gd name="T40" fmla="*/ 597 w 1365"/>
                <a:gd name="T41" fmla="*/ 999 h 1197"/>
                <a:gd name="T42" fmla="*/ 702 w 1365"/>
                <a:gd name="T43" fmla="*/ 1170 h 1197"/>
                <a:gd name="T44" fmla="*/ 809 w 1365"/>
                <a:gd name="T45" fmla="*/ 1163 h 1197"/>
                <a:gd name="T46" fmla="*/ 801 w 1365"/>
                <a:gd name="T47" fmla="*/ 1057 h 1197"/>
                <a:gd name="T48" fmla="*/ 748 w 1365"/>
                <a:gd name="T49" fmla="*/ 1011 h 1197"/>
                <a:gd name="T50" fmla="*/ 779 w 1365"/>
                <a:gd name="T51" fmla="*/ 974 h 1197"/>
                <a:gd name="T52" fmla="*/ 876 w 1365"/>
                <a:gd name="T53" fmla="*/ 1058 h 1197"/>
                <a:gd name="T54" fmla="*/ 976 w 1365"/>
                <a:gd name="T55" fmla="*/ 946 h 1197"/>
                <a:gd name="T56" fmla="*/ 877 w 1365"/>
                <a:gd name="T57" fmla="*/ 861 h 1197"/>
                <a:gd name="T58" fmla="*/ 909 w 1365"/>
                <a:gd name="T59" fmla="*/ 825 h 1197"/>
                <a:gd name="T60" fmla="*/ 1005 w 1365"/>
                <a:gd name="T61" fmla="*/ 908 h 1197"/>
                <a:gd name="T62" fmla="*/ 1049 w 1365"/>
                <a:gd name="T63" fmla="*/ 946 h 1197"/>
                <a:gd name="T64" fmla="*/ 1147 w 1365"/>
                <a:gd name="T65" fmla="*/ 832 h 1197"/>
                <a:gd name="T66" fmla="*/ 1007 w 1365"/>
                <a:gd name="T67" fmla="*/ 711 h 1197"/>
                <a:gd name="T68" fmla="*/ 1038 w 1365"/>
                <a:gd name="T69" fmla="*/ 674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5" h="1197">
                  <a:moveTo>
                    <a:pt x="1038" y="675"/>
                  </a:moveTo>
                  <a:cubicBezTo>
                    <a:pt x="1044" y="680"/>
                    <a:pt x="1044" y="680"/>
                    <a:pt x="1044" y="680"/>
                  </a:cubicBezTo>
                  <a:cubicBezTo>
                    <a:pt x="1178" y="796"/>
                    <a:pt x="1178" y="796"/>
                    <a:pt x="1178" y="796"/>
                  </a:cubicBezTo>
                  <a:cubicBezTo>
                    <a:pt x="1179" y="796"/>
                    <a:pt x="1179" y="796"/>
                    <a:pt x="1179" y="796"/>
                  </a:cubicBezTo>
                  <a:cubicBezTo>
                    <a:pt x="1232" y="842"/>
                    <a:pt x="1232" y="842"/>
                    <a:pt x="1232" y="842"/>
                  </a:cubicBezTo>
                  <a:cubicBezTo>
                    <a:pt x="1247" y="855"/>
                    <a:pt x="1266" y="861"/>
                    <a:pt x="1286" y="860"/>
                  </a:cubicBezTo>
                  <a:cubicBezTo>
                    <a:pt x="1306" y="858"/>
                    <a:pt x="1325" y="849"/>
                    <a:pt x="1338" y="834"/>
                  </a:cubicBezTo>
                  <a:cubicBezTo>
                    <a:pt x="1339" y="832"/>
                    <a:pt x="1339" y="832"/>
                    <a:pt x="1339" y="832"/>
                  </a:cubicBezTo>
                  <a:cubicBezTo>
                    <a:pt x="1365" y="802"/>
                    <a:pt x="1362" y="756"/>
                    <a:pt x="1332" y="730"/>
                  </a:cubicBezTo>
                  <a:cubicBezTo>
                    <a:pt x="1332" y="730"/>
                    <a:pt x="1332" y="730"/>
                    <a:pt x="1332" y="730"/>
                  </a:cubicBezTo>
                  <a:cubicBezTo>
                    <a:pt x="1136" y="561"/>
                    <a:pt x="1136" y="561"/>
                    <a:pt x="1136" y="561"/>
                  </a:cubicBezTo>
                  <a:cubicBezTo>
                    <a:pt x="1136" y="561"/>
                    <a:pt x="1135" y="560"/>
                    <a:pt x="1135" y="560"/>
                  </a:cubicBezTo>
                  <a:cubicBezTo>
                    <a:pt x="763" y="192"/>
                    <a:pt x="763" y="192"/>
                    <a:pt x="763" y="192"/>
                  </a:cubicBezTo>
                  <a:cubicBezTo>
                    <a:pt x="745" y="175"/>
                    <a:pt x="724" y="162"/>
                    <a:pt x="700" y="156"/>
                  </a:cubicBezTo>
                  <a:cubicBezTo>
                    <a:pt x="640" y="139"/>
                    <a:pt x="640" y="139"/>
                    <a:pt x="640" y="139"/>
                  </a:cubicBezTo>
                  <a:cubicBezTo>
                    <a:pt x="594" y="142"/>
                    <a:pt x="579" y="207"/>
                    <a:pt x="577" y="216"/>
                  </a:cubicBezTo>
                  <a:cubicBezTo>
                    <a:pt x="577" y="219"/>
                    <a:pt x="577" y="221"/>
                    <a:pt x="576" y="223"/>
                  </a:cubicBezTo>
                  <a:cubicBezTo>
                    <a:pt x="571" y="283"/>
                    <a:pt x="538" y="337"/>
                    <a:pt x="488" y="371"/>
                  </a:cubicBezTo>
                  <a:cubicBezTo>
                    <a:pt x="429" y="409"/>
                    <a:pt x="355" y="415"/>
                    <a:pt x="291" y="386"/>
                  </a:cubicBezTo>
                  <a:cubicBezTo>
                    <a:pt x="282" y="382"/>
                    <a:pt x="282" y="382"/>
                    <a:pt x="282" y="382"/>
                  </a:cubicBezTo>
                  <a:cubicBezTo>
                    <a:pt x="271" y="377"/>
                    <a:pt x="265" y="364"/>
                    <a:pt x="269" y="352"/>
                  </a:cubicBezTo>
                  <a:cubicBezTo>
                    <a:pt x="310" y="225"/>
                    <a:pt x="310" y="225"/>
                    <a:pt x="310" y="225"/>
                  </a:cubicBezTo>
                  <a:cubicBezTo>
                    <a:pt x="319" y="199"/>
                    <a:pt x="329" y="172"/>
                    <a:pt x="339" y="147"/>
                  </a:cubicBezTo>
                  <a:cubicBezTo>
                    <a:pt x="381" y="45"/>
                    <a:pt x="381" y="45"/>
                    <a:pt x="381" y="45"/>
                  </a:cubicBezTo>
                  <a:cubicBezTo>
                    <a:pt x="387" y="32"/>
                    <a:pt x="393" y="20"/>
                    <a:pt x="401" y="8"/>
                  </a:cubicBezTo>
                  <a:cubicBezTo>
                    <a:pt x="396" y="7"/>
                    <a:pt x="390" y="6"/>
                    <a:pt x="384" y="5"/>
                  </a:cubicBezTo>
                  <a:cubicBezTo>
                    <a:pt x="347" y="0"/>
                    <a:pt x="308" y="3"/>
                    <a:pt x="272" y="13"/>
                  </a:cubicBezTo>
                  <a:cubicBezTo>
                    <a:pt x="0" y="531"/>
                    <a:pt x="0" y="531"/>
                    <a:pt x="0" y="531"/>
                  </a:cubicBezTo>
                  <a:cubicBezTo>
                    <a:pt x="73" y="592"/>
                    <a:pt x="73" y="592"/>
                    <a:pt x="73" y="592"/>
                  </a:cubicBezTo>
                  <a:cubicBezTo>
                    <a:pt x="95" y="561"/>
                    <a:pt x="95" y="561"/>
                    <a:pt x="95" y="561"/>
                  </a:cubicBezTo>
                  <a:cubicBezTo>
                    <a:pt x="129" y="513"/>
                    <a:pt x="196" y="502"/>
                    <a:pt x="244" y="537"/>
                  </a:cubicBezTo>
                  <a:cubicBezTo>
                    <a:pt x="244" y="537"/>
                    <a:pt x="244" y="537"/>
                    <a:pt x="244" y="537"/>
                  </a:cubicBezTo>
                  <a:cubicBezTo>
                    <a:pt x="256" y="545"/>
                    <a:pt x="256" y="545"/>
                    <a:pt x="256" y="545"/>
                  </a:cubicBezTo>
                  <a:cubicBezTo>
                    <a:pt x="296" y="574"/>
                    <a:pt x="311" y="628"/>
                    <a:pt x="292" y="674"/>
                  </a:cubicBezTo>
                  <a:cubicBezTo>
                    <a:pt x="314" y="674"/>
                    <a:pt x="336" y="681"/>
                    <a:pt x="354" y="694"/>
                  </a:cubicBezTo>
                  <a:cubicBezTo>
                    <a:pt x="365" y="703"/>
                    <a:pt x="365" y="703"/>
                    <a:pt x="365" y="703"/>
                  </a:cubicBezTo>
                  <a:cubicBezTo>
                    <a:pt x="403" y="730"/>
                    <a:pt x="418" y="778"/>
                    <a:pt x="404" y="822"/>
                  </a:cubicBezTo>
                  <a:cubicBezTo>
                    <a:pt x="428" y="822"/>
                    <a:pt x="450" y="829"/>
                    <a:pt x="469" y="843"/>
                  </a:cubicBezTo>
                  <a:cubicBezTo>
                    <a:pt x="481" y="851"/>
                    <a:pt x="481" y="851"/>
                    <a:pt x="481" y="851"/>
                  </a:cubicBezTo>
                  <a:cubicBezTo>
                    <a:pt x="518" y="878"/>
                    <a:pt x="534" y="926"/>
                    <a:pt x="520" y="970"/>
                  </a:cubicBezTo>
                  <a:cubicBezTo>
                    <a:pt x="543" y="970"/>
                    <a:pt x="566" y="977"/>
                    <a:pt x="585" y="991"/>
                  </a:cubicBezTo>
                  <a:cubicBezTo>
                    <a:pt x="597" y="999"/>
                    <a:pt x="597" y="999"/>
                    <a:pt x="597" y="999"/>
                  </a:cubicBezTo>
                  <a:cubicBezTo>
                    <a:pt x="634" y="1026"/>
                    <a:pt x="650" y="1073"/>
                    <a:pt x="637" y="1117"/>
                  </a:cubicBezTo>
                  <a:cubicBezTo>
                    <a:pt x="702" y="1170"/>
                    <a:pt x="702" y="1170"/>
                    <a:pt x="702" y="1170"/>
                  </a:cubicBezTo>
                  <a:cubicBezTo>
                    <a:pt x="703" y="1170"/>
                    <a:pt x="703" y="1170"/>
                    <a:pt x="703" y="1170"/>
                  </a:cubicBezTo>
                  <a:cubicBezTo>
                    <a:pt x="734" y="1197"/>
                    <a:pt x="782" y="1194"/>
                    <a:pt x="809" y="1163"/>
                  </a:cubicBezTo>
                  <a:cubicBezTo>
                    <a:pt x="836" y="1132"/>
                    <a:pt x="833" y="1085"/>
                    <a:pt x="802" y="1057"/>
                  </a:cubicBezTo>
                  <a:cubicBezTo>
                    <a:pt x="802" y="1057"/>
                    <a:pt x="801" y="1057"/>
                    <a:pt x="801" y="1057"/>
                  </a:cubicBezTo>
                  <a:cubicBezTo>
                    <a:pt x="797" y="1053"/>
                    <a:pt x="797" y="1053"/>
                    <a:pt x="797" y="1053"/>
                  </a:cubicBezTo>
                  <a:cubicBezTo>
                    <a:pt x="748" y="1011"/>
                    <a:pt x="748" y="1011"/>
                    <a:pt x="748" y="1011"/>
                  </a:cubicBezTo>
                  <a:cubicBezTo>
                    <a:pt x="738" y="1002"/>
                    <a:pt x="737" y="987"/>
                    <a:pt x="746" y="977"/>
                  </a:cubicBezTo>
                  <a:cubicBezTo>
                    <a:pt x="754" y="967"/>
                    <a:pt x="769" y="966"/>
                    <a:pt x="779" y="974"/>
                  </a:cubicBezTo>
                  <a:cubicBezTo>
                    <a:pt x="779" y="974"/>
                    <a:pt x="779" y="974"/>
                    <a:pt x="779" y="974"/>
                  </a:cubicBezTo>
                  <a:cubicBezTo>
                    <a:pt x="876" y="1058"/>
                    <a:pt x="876" y="1058"/>
                    <a:pt x="876" y="1058"/>
                  </a:cubicBezTo>
                  <a:cubicBezTo>
                    <a:pt x="907" y="1086"/>
                    <a:pt x="954" y="1083"/>
                    <a:pt x="982" y="1052"/>
                  </a:cubicBezTo>
                  <a:cubicBezTo>
                    <a:pt x="1010" y="1021"/>
                    <a:pt x="1007" y="974"/>
                    <a:pt x="976" y="946"/>
                  </a:cubicBezTo>
                  <a:cubicBezTo>
                    <a:pt x="975" y="946"/>
                    <a:pt x="975" y="945"/>
                    <a:pt x="974" y="944"/>
                  </a:cubicBezTo>
                  <a:cubicBezTo>
                    <a:pt x="877" y="861"/>
                    <a:pt x="877" y="861"/>
                    <a:pt x="877" y="861"/>
                  </a:cubicBezTo>
                  <a:cubicBezTo>
                    <a:pt x="867" y="852"/>
                    <a:pt x="866" y="837"/>
                    <a:pt x="875" y="827"/>
                  </a:cubicBezTo>
                  <a:cubicBezTo>
                    <a:pt x="884" y="817"/>
                    <a:pt x="899" y="816"/>
                    <a:pt x="909" y="825"/>
                  </a:cubicBezTo>
                  <a:cubicBezTo>
                    <a:pt x="909" y="825"/>
                    <a:pt x="909" y="825"/>
                    <a:pt x="909" y="825"/>
                  </a:cubicBezTo>
                  <a:cubicBezTo>
                    <a:pt x="1005" y="908"/>
                    <a:pt x="1005" y="908"/>
                    <a:pt x="1005" y="908"/>
                  </a:cubicBezTo>
                  <a:cubicBezTo>
                    <a:pt x="1006" y="908"/>
                    <a:pt x="1006" y="908"/>
                    <a:pt x="1006" y="908"/>
                  </a:cubicBezTo>
                  <a:cubicBezTo>
                    <a:pt x="1049" y="946"/>
                    <a:pt x="1049" y="946"/>
                    <a:pt x="1049" y="946"/>
                  </a:cubicBezTo>
                  <a:cubicBezTo>
                    <a:pt x="1080" y="973"/>
                    <a:pt x="1128" y="969"/>
                    <a:pt x="1155" y="938"/>
                  </a:cubicBezTo>
                  <a:cubicBezTo>
                    <a:pt x="1182" y="907"/>
                    <a:pt x="1179" y="860"/>
                    <a:pt x="1147" y="832"/>
                  </a:cubicBezTo>
                  <a:cubicBezTo>
                    <a:pt x="1088" y="781"/>
                    <a:pt x="1027" y="728"/>
                    <a:pt x="1011" y="715"/>
                  </a:cubicBezTo>
                  <a:cubicBezTo>
                    <a:pt x="1007" y="711"/>
                    <a:pt x="1007" y="711"/>
                    <a:pt x="1007" y="711"/>
                  </a:cubicBezTo>
                  <a:cubicBezTo>
                    <a:pt x="997" y="703"/>
                    <a:pt x="995" y="687"/>
                    <a:pt x="1004" y="677"/>
                  </a:cubicBezTo>
                  <a:cubicBezTo>
                    <a:pt x="1012" y="667"/>
                    <a:pt x="1028" y="666"/>
                    <a:pt x="1038" y="674"/>
                  </a:cubicBezTo>
                  <a:cubicBezTo>
                    <a:pt x="1038" y="674"/>
                    <a:pt x="1038" y="675"/>
                    <a:pt x="1038" y="6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sp>
          <p:nvSpPr>
            <p:cNvPr id="25" name="Freeform 14">
              <a:extLst>
                <a:ext uri="{FF2B5EF4-FFF2-40B4-BE49-F238E27FC236}">
                  <a16:creationId xmlns:a16="http://schemas.microsoft.com/office/drawing/2014/main" id="{A928A888-2D6F-479C-883B-EAA91F05C6FA}"/>
                </a:ext>
              </a:extLst>
            </p:cNvPr>
            <p:cNvSpPr>
              <a:spLocks/>
            </p:cNvSpPr>
            <p:nvPr/>
          </p:nvSpPr>
          <p:spPr bwMode="auto">
            <a:xfrm>
              <a:off x="2368" y="1939"/>
              <a:ext cx="230" cy="259"/>
            </a:xfrm>
            <a:custGeom>
              <a:avLst/>
              <a:gdLst>
                <a:gd name="T0" fmla="*/ 220 w 252"/>
                <a:gd name="T1" fmla="*/ 20 h 283"/>
                <a:gd name="T2" fmla="*/ 208 w 252"/>
                <a:gd name="T3" fmla="*/ 11 h 283"/>
                <a:gd name="T4" fmla="*/ 174 w 252"/>
                <a:gd name="T5" fmla="*/ 0 h 283"/>
                <a:gd name="T6" fmla="*/ 164 w 252"/>
                <a:gd name="T7" fmla="*/ 1 h 283"/>
                <a:gd name="T8" fmla="*/ 126 w 252"/>
                <a:gd name="T9" fmla="*/ 25 h 283"/>
                <a:gd name="T10" fmla="*/ 19 w 252"/>
                <a:gd name="T11" fmla="*/ 173 h 283"/>
                <a:gd name="T12" fmla="*/ 32 w 252"/>
                <a:gd name="T13" fmla="*/ 256 h 283"/>
                <a:gd name="T14" fmla="*/ 44 w 252"/>
                <a:gd name="T15" fmla="*/ 264 h 283"/>
                <a:gd name="T16" fmla="*/ 44 w 252"/>
                <a:gd name="T17" fmla="*/ 264 h 283"/>
                <a:gd name="T18" fmla="*/ 126 w 252"/>
                <a:gd name="T19" fmla="*/ 251 h 283"/>
                <a:gd name="T20" fmla="*/ 233 w 252"/>
                <a:gd name="T21" fmla="*/ 102 h 283"/>
                <a:gd name="T22" fmla="*/ 220 w 252"/>
                <a:gd name="T23" fmla="*/ 2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83">
                  <a:moveTo>
                    <a:pt x="220" y="20"/>
                  </a:moveTo>
                  <a:cubicBezTo>
                    <a:pt x="208" y="11"/>
                    <a:pt x="208" y="11"/>
                    <a:pt x="208" y="11"/>
                  </a:cubicBezTo>
                  <a:cubicBezTo>
                    <a:pt x="198" y="4"/>
                    <a:pt x="186" y="0"/>
                    <a:pt x="174" y="0"/>
                  </a:cubicBezTo>
                  <a:cubicBezTo>
                    <a:pt x="171" y="0"/>
                    <a:pt x="167" y="0"/>
                    <a:pt x="164" y="1"/>
                  </a:cubicBezTo>
                  <a:cubicBezTo>
                    <a:pt x="149" y="3"/>
                    <a:pt x="135" y="12"/>
                    <a:pt x="126" y="25"/>
                  </a:cubicBezTo>
                  <a:cubicBezTo>
                    <a:pt x="19" y="173"/>
                    <a:pt x="19" y="173"/>
                    <a:pt x="19" y="173"/>
                  </a:cubicBezTo>
                  <a:cubicBezTo>
                    <a:pt x="0" y="200"/>
                    <a:pt x="6" y="237"/>
                    <a:pt x="32" y="256"/>
                  </a:cubicBezTo>
                  <a:cubicBezTo>
                    <a:pt x="44" y="264"/>
                    <a:pt x="44" y="264"/>
                    <a:pt x="44" y="264"/>
                  </a:cubicBezTo>
                  <a:cubicBezTo>
                    <a:pt x="44" y="264"/>
                    <a:pt x="44" y="264"/>
                    <a:pt x="44" y="264"/>
                  </a:cubicBezTo>
                  <a:cubicBezTo>
                    <a:pt x="70" y="283"/>
                    <a:pt x="107" y="277"/>
                    <a:pt x="126" y="251"/>
                  </a:cubicBezTo>
                  <a:cubicBezTo>
                    <a:pt x="233" y="102"/>
                    <a:pt x="233" y="102"/>
                    <a:pt x="233" y="102"/>
                  </a:cubicBezTo>
                  <a:cubicBezTo>
                    <a:pt x="252" y="76"/>
                    <a:pt x="246" y="39"/>
                    <a:pt x="22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sp>
          <p:nvSpPr>
            <p:cNvPr id="26" name="Freeform 15">
              <a:extLst>
                <a:ext uri="{FF2B5EF4-FFF2-40B4-BE49-F238E27FC236}">
                  <a16:creationId xmlns:a16="http://schemas.microsoft.com/office/drawing/2014/main" id="{FF8F0972-4CE1-467C-A86C-0BE16F579E5E}"/>
                </a:ext>
              </a:extLst>
            </p:cNvPr>
            <p:cNvSpPr>
              <a:spLocks/>
            </p:cNvSpPr>
            <p:nvPr/>
          </p:nvSpPr>
          <p:spPr bwMode="auto">
            <a:xfrm>
              <a:off x="2501" y="2067"/>
              <a:ext cx="204" cy="228"/>
            </a:xfrm>
            <a:custGeom>
              <a:avLst/>
              <a:gdLst>
                <a:gd name="T0" fmla="*/ 190 w 222"/>
                <a:gd name="T1" fmla="*/ 28 h 249"/>
                <a:gd name="T2" fmla="*/ 178 w 222"/>
                <a:gd name="T3" fmla="*/ 19 h 249"/>
                <a:gd name="T4" fmla="*/ 96 w 222"/>
                <a:gd name="T5" fmla="*/ 33 h 249"/>
                <a:gd name="T6" fmla="*/ 19 w 222"/>
                <a:gd name="T7" fmla="*/ 139 h 249"/>
                <a:gd name="T8" fmla="*/ 33 w 222"/>
                <a:gd name="T9" fmla="*/ 221 h 249"/>
                <a:gd name="T10" fmla="*/ 44 w 222"/>
                <a:gd name="T11" fmla="*/ 230 h 249"/>
                <a:gd name="T12" fmla="*/ 127 w 222"/>
                <a:gd name="T13" fmla="*/ 216 h 249"/>
                <a:gd name="T14" fmla="*/ 203 w 222"/>
                <a:gd name="T15" fmla="*/ 110 h 249"/>
                <a:gd name="T16" fmla="*/ 190 w 222"/>
                <a:gd name="T17" fmla="*/ 28 h 249"/>
                <a:gd name="T18" fmla="*/ 190 w 222"/>
                <a:gd name="T19" fmla="*/ 2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249">
                  <a:moveTo>
                    <a:pt x="190" y="28"/>
                  </a:moveTo>
                  <a:cubicBezTo>
                    <a:pt x="178" y="19"/>
                    <a:pt x="178" y="19"/>
                    <a:pt x="178" y="19"/>
                  </a:cubicBezTo>
                  <a:cubicBezTo>
                    <a:pt x="152" y="0"/>
                    <a:pt x="115" y="6"/>
                    <a:pt x="96" y="33"/>
                  </a:cubicBezTo>
                  <a:cubicBezTo>
                    <a:pt x="19" y="139"/>
                    <a:pt x="19" y="139"/>
                    <a:pt x="19" y="139"/>
                  </a:cubicBezTo>
                  <a:cubicBezTo>
                    <a:pt x="0" y="165"/>
                    <a:pt x="6" y="202"/>
                    <a:pt x="33" y="221"/>
                  </a:cubicBezTo>
                  <a:cubicBezTo>
                    <a:pt x="44" y="230"/>
                    <a:pt x="44" y="230"/>
                    <a:pt x="44" y="230"/>
                  </a:cubicBezTo>
                  <a:cubicBezTo>
                    <a:pt x="71" y="249"/>
                    <a:pt x="108" y="243"/>
                    <a:pt x="127" y="216"/>
                  </a:cubicBezTo>
                  <a:cubicBezTo>
                    <a:pt x="203" y="110"/>
                    <a:pt x="203" y="110"/>
                    <a:pt x="203" y="110"/>
                  </a:cubicBezTo>
                  <a:cubicBezTo>
                    <a:pt x="222" y="84"/>
                    <a:pt x="216" y="47"/>
                    <a:pt x="190" y="28"/>
                  </a:cubicBezTo>
                  <a:cubicBezTo>
                    <a:pt x="190" y="28"/>
                    <a:pt x="190" y="28"/>
                    <a:pt x="19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sp>
          <p:nvSpPr>
            <p:cNvPr id="27" name="Freeform 16">
              <a:extLst>
                <a:ext uri="{FF2B5EF4-FFF2-40B4-BE49-F238E27FC236}">
                  <a16:creationId xmlns:a16="http://schemas.microsoft.com/office/drawing/2014/main" id="{18B8BFE3-3418-4A86-8041-0DFD6398A8D3}"/>
                </a:ext>
              </a:extLst>
            </p:cNvPr>
            <p:cNvSpPr>
              <a:spLocks/>
            </p:cNvSpPr>
            <p:nvPr/>
          </p:nvSpPr>
          <p:spPr bwMode="auto">
            <a:xfrm>
              <a:off x="2233" y="1788"/>
              <a:ext cx="266" cy="314"/>
            </a:xfrm>
            <a:custGeom>
              <a:avLst/>
              <a:gdLst>
                <a:gd name="T0" fmla="*/ 258 w 290"/>
                <a:gd name="T1" fmla="*/ 27 h 343"/>
                <a:gd name="T2" fmla="*/ 246 w 290"/>
                <a:gd name="T3" fmla="*/ 19 h 343"/>
                <a:gd name="T4" fmla="*/ 164 w 290"/>
                <a:gd name="T5" fmla="*/ 32 h 343"/>
                <a:gd name="T6" fmla="*/ 164 w 290"/>
                <a:gd name="T7" fmla="*/ 32 h 343"/>
                <a:gd name="T8" fmla="*/ 19 w 290"/>
                <a:gd name="T9" fmla="*/ 233 h 343"/>
                <a:gd name="T10" fmla="*/ 33 w 290"/>
                <a:gd name="T11" fmla="*/ 315 h 343"/>
                <a:gd name="T12" fmla="*/ 33 w 290"/>
                <a:gd name="T13" fmla="*/ 315 h 343"/>
                <a:gd name="T14" fmla="*/ 44 w 290"/>
                <a:gd name="T15" fmla="*/ 324 h 343"/>
                <a:gd name="T16" fmla="*/ 127 w 290"/>
                <a:gd name="T17" fmla="*/ 310 h 343"/>
                <a:gd name="T18" fmla="*/ 271 w 290"/>
                <a:gd name="T19" fmla="*/ 110 h 343"/>
                <a:gd name="T20" fmla="*/ 258 w 290"/>
                <a:gd name="T21" fmla="*/ 27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343">
                  <a:moveTo>
                    <a:pt x="258" y="27"/>
                  </a:moveTo>
                  <a:cubicBezTo>
                    <a:pt x="246" y="19"/>
                    <a:pt x="246" y="19"/>
                    <a:pt x="246" y="19"/>
                  </a:cubicBezTo>
                  <a:cubicBezTo>
                    <a:pt x="220" y="0"/>
                    <a:pt x="183" y="6"/>
                    <a:pt x="164" y="32"/>
                  </a:cubicBezTo>
                  <a:cubicBezTo>
                    <a:pt x="164" y="32"/>
                    <a:pt x="164" y="32"/>
                    <a:pt x="164" y="32"/>
                  </a:cubicBezTo>
                  <a:cubicBezTo>
                    <a:pt x="19" y="233"/>
                    <a:pt x="19" y="233"/>
                    <a:pt x="19" y="233"/>
                  </a:cubicBezTo>
                  <a:cubicBezTo>
                    <a:pt x="0" y="259"/>
                    <a:pt x="6" y="296"/>
                    <a:pt x="33" y="315"/>
                  </a:cubicBezTo>
                  <a:cubicBezTo>
                    <a:pt x="33" y="315"/>
                    <a:pt x="33" y="315"/>
                    <a:pt x="33" y="315"/>
                  </a:cubicBezTo>
                  <a:cubicBezTo>
                    <a:pt x="44" y="324"/>
                    <a:pt x="44" y="324"/>
                    <a:pt x="44" y="324"/>
                  </a:cubicBezTo>
                  <a:cubicBezTo>
                    <a:pt x="71" y="343"/>
                    <a:pt x="108" y="337"/>
                    <a:pt x="127" y="310"/>
                  </a:cubicBezTo>
                  <a:cubicBezTo>
                    <a:pt x="271" y="110"/>
                    <a:pt x="271" y="110"/>
                    <a:pt x="271" y="110"/>
                  </a:cubicBezTo>
                  <a:cubicBezTo>
                    <a:pt x="290" y="83"/>
                    <a:pt x="284" y="46"/>
                    <a:pt x="258"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sp>
          <p:nvSpPr>
            <p:cNvPr id="28" name="Freeform 17">
              <a:extLst>
                <a:ext uri="{FF2B5EF4-FFF2-40B4-BE49-F238E27FC236}">
                  <a16:creationId xmlns:a16="http://schemas.microsoft.com/office/drawing/2014/main" id="{CB3C78FB-56F9-4811-9122-13E50BA31B3B}"/>
                </a:ext>
              </a:extLst>
            </p:cNvPr>
            <p:cNvSpPr>
              <a:spLocks/>
            </p:cNvSpPr>
            <p:nvPr/>
          </p:nvSpPr>
          <p:spPr bwMode="auto">
            <a:xfrm>
              <a:off x="2025" y="1085"/>
              <a:ext cx="495" cy="747"/>
            </a:xfrm>
            <a:custGeom>
              <a:avLst/>
              <a:gdLst>
                <a:gd name="T0" fmla="*/ 13 w 540"/>
                <a:gd name="T1" fmla="*/ 737 h 816"/>
                <a:gd name="T2" fmla="*/ 144 w 540"/>
                <a:gd name="T3" fmla="*/ 811 h 816"/>
                <a:gd name="T4" fmla="*/ 170 w 540"/>
                <a:gd name="T5" fmla="*/ 804 h 816"/>
                <a:gd name="T6" fmla="*/ 170 w 540"/>
                <a:gd name="T7" fmla="*/ 803 h 816"/>
                <a:gd name="T8" fmla="*/ 536 w 540"/>
                <a:gd name="T9" fmla="*/ 107 h 816"/>
                <a:gd name="T10" fmla="*/ 529 w 540"/>
                <a:gd name="T11" fmla="*/ 82 h 816"/>
                <a:gd name="T12" fmla="*/ 399 w 540"/>
                <a:gd name="T13" fmla="*/ 3 h 816"/>
                <a:gd name="T14" fmla="*/ 389 w 540"/>
                <a:gd name="T15" fmla="*/ 0 h 816"/>
                <a:gd name="T16" fmla="*/ 384 w 540"/>
                <a:gd name="T17" fmla="*/ 1 h 816"/>
                <a:gd name="T18" fmla="*/ 372 w 540"/>
                <a:gd name="T19" fmla="*/ 10 h 816"/>
                <a:gd name="T20" fmla="*/ 5 w 540"/>
                <a:gd name="T21" fmla="*/ 712 h 816"/>
                <a:gd name="T22" fmla="*/ 13 w 540"/>
                <a:gd name="T23" fmla="*/ 737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816">
                  <a:moveTo>
                    <a:pt x="13" y="737"/>
                  </a:moveTo>
                  <a:cubicBezTo>
                    <a:pt x="144" y="811"/>
                    <a:pt x="144" y="811"/>
                    <a:pt x="144" y="811"/>
                  </a:cubicBezTo>
                  <a:cubicBezTo>
                    <a:pt x="153" y="816"/>
                    <a:pt x="165" y="813"/>
                    <a:pt x="170" y="804"/>
                  </a:cubicBezTo>
                  <a:cubicBezTo>
                    <a:pt x="170" y="804"/>
                    <a:pt x="170" y="803"/>
                    <a:pt x="170" y="803"/>
                  </a:cubicBezTo>
                  <a:cubicBezTo>
                    <a:pt x="536" y="107"/>
                    <a:pt x="536" y="107"/>
                    <a:pt x="536" y="107"/>
                  </a:cubicBezTo>
                  <a:cubicBezTo>
                    <a:pt x="540" y="98"/>
                    <a:pt x="537" y="87"/>
                    <a:pt x="529" y="82"/>
                  </a:cubicBezTo>
                  <a:cubicBezTo>
                    <a:pt x="399" y="3"/>
                    <a:pt x="399" y="3"/>
                    <a:pt x="399" y="3"/>
                  </a:cubicBezTo>
                  <a:cubicBezTo>
                    <a:pt x="396" y="1"/>
                    <a:pt x="392" y="0"/>
                    <a:pt x="389" y="0"/>
                  </a:cubicBezTo>
                  <a:cubicBezTo>
                    <a:pt x="387" y="0"/>
                    <a:pt x="385" y="0"/>
                    <a:pt x="384" y="1"/>
                  </a:cubicBezTo>
                  <a:cubicBezTo>
                    <a:pt x="378" y="2"/>
                    <a:pt x="374" y="6"/>
                    <a:pt x="372" y="10"/>
                  </a:cubicBezTo>
                  <a:cubicBezTo>
                    <a:pt x="5" y="712"/>
                    <a:pt x="5" y="712"/>
                    <a:pt x="5" y="712"/>
                  </a:cubicBezTo>
                  <a:cubicBezTo>
                    <a:pt x="0" y="721"/>
                    <a:pt x="4" y="732"/>
                    <a:pt x="13" y="7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sp>
          <p:nvSpPr>
            <p:cNvPr id="29" name="Freeform 18">
              <a:extLst>
                <a:ext uri="{FF2B5EF4-FFF2-40B4-BE49-F238E27FC236}">
                  <a16:creationId xmlns:a16="http://schemas.microsoft.com/office/drawing/2014/main" id="{B2E4CC3D-0FD4-4428-9D47-1B51B9E91019}"/>
                </a:ext>
              </a:extLst>
            </p:cNvPr>
            <p:cNvSpPr>
              <a:spLocks/>
            </p:cNvSpPr>
            <p:nvPr/>
          </p:nvSpPr>
          <p:spPr bwMode="auto">
            <a:xfrm>
              <a:off x="2636" y="2203"/>
              <a:ext cx="175" cy="188"/>
            </a:xfrm>
            <a:custGeom>
              <a:avLst/>
              <a:gdLst>
                <a:gd name="T0" fmla="*/ 158 w 191"/>
                <a:gd name="T1" fmla="*/ 28 h 206"/>
                <a:gd name="T2" fmla="*/ 147 w 191"/>
                <a:gd name="T3" fmla="*/ 20 h 206"/>
                <a:gd name="T4" fmla="*/ 64 w 191"/>
                <a:gd name="T5" fmla="*/ 33 h 206"/>
                <a:gd name="T6" fmla="*/ 19 w 191"/>
                <a:gd name="T7" fmla="*/ 96 h 206"/>
                <a:gd name="T8" fmla="*/ 32 w 191"/>
                <a:gd name="T9" fmla="*/ 179 h 206"/>
                <a:gd name="T10" fmla="*/ 32 w 191"/>
                <a:gd name="T11" fmla="*/ 179 h 206"/>
                <a:gd name="T12" fmla="*/ 44 w 191"/>
                <a:gd name="T13" fmla="*/ 187 h 206"/>
                <a:gd name="T14" fmla="*/ 126 w 191"/>
                <a:gd name="T15" fmla="*/ 174 h 206"/>
                <a:gd name="T16" fmla="*/ 172 w 191"/>
                <a:gd name="T17" fmla="*/ 110 h 206"/>
                <a:gd name="T18" fmla="*/ 158 w 191"/>
                <a:gd name="T19" fmla="*/ 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206">
                  <a:moveTo>
                    <a:pt x="158" y="28"/>
                  </a:moveTo>
                  <a:cubicBezTo>
                    <a:pt x="147" y="20"/>
                    <a:pt x="147" y="20"/>
                    <a:pt x="147" y="20"/>
                  </a:cubicBezTo>
                  <a:cubicBezTo>
                    <a:pt x="121" y="0"/>
                    <a:pt x="84" y="6"/>
                    <a:pt x="64" y="33"/>
                  </a:cubicBezTo>
                  <a:cubicBezTo>
                    <a:pt x="19" y="96"/>
                    <a:pt x="19" y="96"/>
                    <a:pt x="19" y="96"/>
                  </a:cubicBezTo>
                  <a:cubicBezTo>
                    <a:pt x="0" y="123"/>
                    <a:pt x="6" y="160"/>
                    <a:pt x="32" y="179"/>
                  </a:cubicBezTo>
                  <a:cubicBezTo>
                    <a:pt x="32" y="179"/>
                    <a:pt x="32" y="179"/>
                    <a:pt x="32" y="179"/>
                  </a:cubicBezTo>
                  <a:cubicBezTo>
                    <a:pt x="44" y="187"/>
                    <a:pt x="44" y="187"/>
                    <a:pt x="44" y="187"/>
                  </a:cubicBezTo>
                  <a:cubicBezTo>
                    <a:pt x="70" y="206"/>
                    <a:pt x="107" y="200"/>
                    <a:pt x="126" y="174"/>
                  </a:cubicBezTo>
                  <a:cubicBezTo>
                    <a:pt x="172" y="110"/>
                    <a:pt x="172" y="110"/>
                    <a:pt x="172" y="110"/>
                  </a:cubicBezTo>
                  <a:cubicBezTo>
                    <a:pt x="191" y="84"/>
                    <a:pt x="185" y="47"/>
                    <a:pt x="15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sp>
          <p:nvSpPr>
            <p:cNvPr id="30" name="Freeform 19">
              <a:extLst>
                <a:ext uri="{FF2B5EF4-FFF2-40B4-BE49-F238E27FC236}">
                  <a16:creationId xmlns:a16="http://schemas.microsoft.com/office/drawing/2014/main" id="{89D384FA-511E-4417-811F-F3887456B9C5}"/>
                </a:ext>
              </a:extLst>
            </p:cNvPr>
            <p:cNvSpPr>
              <a:spLocks/>
            </p:cNvSpPr>
            <p:nvPr/>
          </p:nvSpPr>
          <p:spPr bwMode="auto">
            <a:xfrm>
              <a:off x="3270" y="1066"/>
              <a:ext cx="475" cy="747"/>
            </a:xfrm>
            <a:custGeom>
              <a:avLst/>
              <a:gdLst>
                <a:gd name="T0" fmla="*/ 180 w 519"/>
                <a:gd name="T1" fmla="*/ 14 h 815"/>
                <a:gd name="T2" fmla="*/ 156 w 519"/>
                <a:gd name="T3" fmla="*/ 4 h 815"/>
                <a:gd name="T4" fmla="*/ 14 w 519"/>
                <a:gd name="T5" fmla="*/ 60 h 815"/>
                <a:gd name="T6" fmla="*/ 14 w 519"/>
                <a:gd name="T7" fmla="*/ 60 h 815"/>
                <a:gd name="T8" fmla="*/ 3 w 519"/>
                <a:gd name="T9" fmla="*/ 85 h 815"/>
                <a:gd name="T10" fmla="*/ 4 w 519"/>
                <a:gd name="T11" fmla="*/ 86 h 815"/>
                <a:gd name="T12" fmla="*/ 318 w 519"/>
                <a:gd name="T13" fmla="*/ 752 h 815"/>
                <a:gd name="T14" fmla="*/ 323 w 519"/>
                <a:gd name="T15" fmla="*/ 763 h 815"/>
                <a:gd name="T16" fmla="*/ 341 w 519"/>
                <a:gd name="T17" fmla="*/ 802 h 815"/>
                <a:gd name="T18" fmla="*/ 367 w 519"/>
                <a:gd name="T19" fmla="*/ 811 h 815"/>
                <a:gd name="T20" fmla="*/ 504 w 519"/>
                <a:gd name="T21" fmla="*/ 752 h 815"/>
                <a:gd name="T22" fmla="*/ 514 w 519"/>
                <a:gd name="T23" fmla="*/ 726 h 815"/>
                <a:gd name="T24" fmla="*/ 514 w 519"/>
                <a:gd name="T25" fmla="*/ 726 h 815"/>
                <a:gd name="T26" fmla="*/ 180 w 519"/>
                <a:gd name="T27" fmla="*/ 14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815">
                  <a:moveTo>
                    <a:pt x="180" y="14"/>
                  </a:moveTo>
                  <a:cubicBezTo>
                    <a:pt x="176" y="5"/>
                    <a:pt x="165" y="0"/>
                    <a:pt x="156" y="4"/>
                  </a:cubicBezTo>
                  <a:cubicBezTo>
                    <a:pt x="14" y="60"/>
                    <a:pt x="14" y="60"/>
                    <a:pt x="14" y="60"/>
                  </a:cubicBezTo>
                  <a:cubicBezTo>
                    <a:pt x="14" y="60"/>
                    <a:pt x="14" y="60"/>
                    <a:pt x="14" y="60"/>
                  </a:cubicBezTo>
                  <a:cubicBezTo>
                    <a:pt x="4" y="64"/>
                    <a:pt x="0" y="75"/>
                    <a:pt x="3" y="85"/>
                  </a:cubicBezTo>
                  <a:cubicBezTo>
                    <a:pt x="4" y="85"/>
                    <a:pt x="4" y="86"/>
                    <a:pt x="4" y="86"/>
                  </a:cubicBezTo>
                  <a:cubicBezTo>
                    <a:pt x="318" y="752"/>
                    <a:pt x="318" y="752"/>
                    <a:pt x="318" y="752"/>
                  </a:cubicBezTo>
                  <a:cubicBezTo>
                    <a:pt x="321" y="755"/>
                    <a:pt x="323" y="759"/>
                    <a:pt x="323" y="763"/>
                  </a:cubicBezTo>
                  <a:cubicBezTo>
                    <a:pt x="341" y="802"/>
                    <a:pt x="341" y="802"/>
                    <a:pt x="341" y="802"/>
                  </a:cubicBezTo>
                  <a:cubicBezTo>
                    <a:pt x="346" y="811"/>
                    <a:pt x="357" y="815"/>
                    <a:pt x="367" y="811"/>
                  </a:cubicBezTo>
                  <a:cubicBezTo>
                    <a:pt x="504" y="752"/>
                    <a:pt x="504" y="752"/>
                    <a:pt x="504" y="752"/>
                  </a:cubicBezTo>
                  <a:cubicBezTo>
                    <a:pt x="514" y="747"/>
                    <a:pt x="519" y="736"/>
                    <a:pt x="514" y="726"/>
                  </a:cubicBezTo>
                  <a:cubicBezTo>
                    <a:pt x="514" y="726"/>
                    <a:pt x="514" y="726"/>
                    <a:pt x="514" y="726"/>
                  </a:cubicBezTo>
                  <a:lnTo>
                    <a:pt x="180"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5600" b="0" i="0" u="none" strike="noStrike" kern="0" cap="none" spc="0" normalizeH="0" baseline="0" noProof="0">
                <a:ln>
                  <a:noFill/>
                </a:ln>
                <a:solidFill>
                  <a:srgbClr val="000000"/>
                </a:solidFill>
                <a:effectLst/>
                <a:uLnTx/>
                <a:uFillTx/>
                <a:latin typeface="Gill Sans"/>
                <a:sym typeface="Gill Sans"/>
              </a:endParaRPr>
            </a:p>
          </p:txBody>
        </p:sp>
      </p:grpSp>
      <p:pic>
        <p:nvPicPr>
          <p:cNvPr id="32" name="Graphic 31">
            <a:extLst>
              <a:ext uri="{FF2B5EF4-FFF2-40B4-BE49-F238E27FC236}">
                <a16:creationId xmlns:a16="http://schemas.microsoft.com/office/drawing/2014/main" id="{4B8DBA01-1CA0-41BF-A0F6-99A9707CF4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51531" y="3461604"/>
            <a:ext cx="1344153" cy="1376414"/>
          </a:xfrm>
          <a:prstGeom prst="rect">
            <a:avLst/>
          </a:prstGeom>
        </p:spPr>
      </p:pic>
      <p:sp>
        <p:nvSpPr>
          <p:cNvPr id="33" name="TextBox 32">
            <a:extLst>
              <a:ext uri="{FF2B5EF4-FFF2-40B4-BE49-F238E27FC236}">
                <a16:creationId xmlns:a16="http://schemas.microsoft.com/office/drawing/2014/main" id="{3E7F8FF6-4678-4B6E-9C1D-A3609A6EF1F3}"/>
              </a:ext>
            </a:extLst>
          </p:cNvPr>
          <p:cNvSpPr txBox="1"/>
          <p:nvPr/>
        </p:nvSpPr>
        <p:spPr>
          <a:xfrm>
            <a:off x="6817486" y="3412772"/>
            <a:ext cx="5202552" cy="4896790"/>
          </a:xfrm>
          <a:prstGeom prst="rect">
            <a:avLst/>
          </a:prstGeom>
          <a:noFill/>
        </p:spPr>
        <p:txBody>
          <a:bodyPr wrap="square" rtlCol="0">
            <a:spAutoFit/>
          </a:bodyPr>
          <a:lstStyle/>
          <a:p>
            <a:pPr marL="0" marR="0" lvl="0" indent="0" algn="l" defTabSz="825500" rtl="0" eaLnBrk="1" fontAlgn="auto" latinLnBrk="0" hangingPunct="0">
              <a:lnSpc>
                <a:spcPts val="52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rPr>
              <a:t>Reduce </a:t>
            </a:r>
          </a:p>
          <a:p>
            <a:pPr marL="0" marR="0" lvl="0" indent="0" algn="l" defTabSz="825500" rtl="0" eaLnBrk="1" fontAlgn="auto" latinLnBrk="0" hangingPunct="0">
              <a:lnSpc>
                <a:spcPts val="5280"/>
              </a:lnSpc>
              <a:spcBef>
                <a:spcPts val="0"/>
              </a:spcBef>
              <a:spcAft>
                <a:spcPts val="0"/>
              </a:spcAft>
              <a:buClrTx/>
              <a:buSzTx/>
              <a:buFontTx/>
              <a:buNone/>
              <a:tabLst/>
              <a:defRPr/>
            </a:pPr>
            <a:r>
              <a:rPr kumimoji="0" lang="en-US" sz="5000" b="1" i="0" u="none" strike="noStrike" kern="0" cap="none" spc="0" normalizeH="0" baseline="0" noProof="0" dirty="0">
                <a:ln>
                  <a:noFill/>
                </a:ln>
                <a:solidFill>
                  <a:srgbClr val="0C4F91"/>
                </a:solidFill>
                <a:effectLst/>
                <a:uLnTx/>
                <a:uFillTx/>
                <a:latin typeface="Avenir Next LT Pro Demi" panose="020B0504020202020204" pitchFamily="34" charset="77"/>
                <a:cs typeface="Arial" panose="020B0604020202020204" pitchFamily="34" charset="0"/>
                <a:sym typeface="Gill Sans"/>
              </a:rPr>
              <a:t>Leverage</a:t>
            </a:r>
            <a:endParaRPr kumimoji="0" lang="en-US" sz="5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endParaRPr>
          </a:p>
          <a:p>
            <a:pPr marL="1031875" marR="0" lvl="0" indent="-571500" algn="l" defTabSz="825500" rtl="0" eaLnBrk="1" fontAlgn="auto" latinLnBrk="0" hangingPunct="0">
              <a:lnSpc>
                <a:spcPts val="5280"/>
              </a:lnSpc>
              <a:spcBef>
                <a:spcPts val="2000"/>
              </a:spcBef>
              <a:spcAft>
                <a:spcPts val="2000"/>
              </a:spcAft>
              <a:buClr>
                <a:srgbClr val="0C4F91"/>
              </a:buClr>
              <a:buSzTx/>
              <a:buFont typeface="Wingdings" panose="05000000000000000000" pitchFamily="2" charset="2"/>
              <a:buChar char="n"/>
              <a:tabLst/>
              <a:defRPr/>
            </a:pPr>
            <a:endParaRPr kumimoji="0" lang="en-US" sz="2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endParaRPr>
          </a:p>
          <a:p>
            <a:pPr marL="1031875" marR="0" lvl="0" indent="-571500" algn="l" defTabSz="825500" rtl="0" eaLnBrk="1" fontAlgn="auto" latinLnBrk="0" hangingPunct="0">
              <a:lnSpc>
                <a:spcPts val="5280"/>
              </a:lnSpc>
              <a:spcBef>
                <a:spcPts val="2000"/>
              </a:spcBef>
              <a:spcAft>
                <a:spcPts val="2000"/>
              </a:spcAft>
              <a:buClr>
                <a:srgbClr val="0C4F91"/>
              </a:buClr>
              <a:buSzTx/>
              <a:buFont typeface="Wingdings" panose="05000000000000000000" pitchFamily="2" charset="2"/>
              <a:buChar char="n"/>
              <a:tabLst/>
              <a:defRPr/>
            </a:pPr>
            <a:r>
              <a:rPr kumimoji="0" lang="en-US" sz="4000" b="0" i="0" u="none" strike="noStrike" kern="0" cap="none" spc="0" normalizeH="0" baseline="0" noProof="0" dirty="0">
                <a:ln>
                  <a:noFill/>
                </a:ln>
                <a:solidFill>
                  <a:srgbClr val="0C4F91"/>
                </a:solidFill>
                <a:effectLst/>
                <a:uLnTx/>
                <a:uFillTx/>
                <a:latin typeface="Avenir Next LT Pro" panose="020B0504020202020204" pitchFamily="34" charset="77"/>
                <a:cs typeface="Arial" panose="020B0604020202020204" pitchFamily="34" charset="0"/>
                <a:sym typeface="Gill Sans"/>
              </a:rPr>
              <a:t>At or below 3.0x leverage in calendar 2024</a:t>
            </a:r>
          </a:p>
        </p:txBody>
      </p:sp>
      <p:pic>
        <p:nvPicPr>
          <p:cNvPr id="34" name="Graphic 33">
            <a:extLst>
              <a:ext uri="{FF2B5EF4-FFF2-40B4-BE49-F238E27FC236}">
                <a16:creationId xmlns:a16="http://schemas.microsoft.com/office/drawing/2014/main" id="{0C5086FE-2330-4BFC-B74E-72C203ECB4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01777" y="3411414"/>
            <a:ext cx="1724012" cy="1476795"/>
          </a:xfrm>
          <a:prstGeom prst="rect">
            <a:avLst/>
          </a:prstGeom>
        </p:spPr>
      </p:pic>
      <p:pic>
        <p:nvPicPr>
          <p:cNvPr id="3" name="Graphic 2" descr="Bar graph with upward trend with solid fill">
            <a:extLst>
              <a:ext uri="{FF2B5EF4-FFF2-40B4-BE49-F238E27FC236}">
                <a16:creationId xmlns:a16="http://schemas.microsoft.com/office/drawing/2014/main" id="{5DAEF4EF-9F95-48D2-A512-41DF38F47C0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56165" y="4119869"/>
            <a:ext cx="1619915" cy="1619915"/>
          </a:xfrm>
          <a:prstGeom prst="rect">
            <a:avLst/>
          </a:prstGeom>
        </p:spPr>
      </p:pic>
      <p:cxnSp>
        <p:nvCxnSpPr>
          <p:cNvPr id="31" name="Straight Connector 30">
            <a:extLst>
              <a:ext uri="{FF2B5EF4-FFF2-40B4-BE49-F238E27FC236}">
                <a16:creationId xmlns:a16="http://schemas.microsoft.com/office/drawing/2014/main" id="{76E311F1-6441-4660-B774-7B6C5DB3060C}"/>
              </a:ext>
            </a:extLst>
          </p:cNvPr>
          <p:cNvCxnSpPr>
            <a:cxnSpLocks/>
          </p:cNvCxnSpPr>
          <p:nvPr/>
        </p:nvCxnSpPr>
        <p:spPr>
          <a:xfrm rot="5400000">
            <a:off x="2046710" y="7492132"/>
            <a:ext cx="9227445" cy="0"/>
          </a:xfrm>
          <a:prstGeom prst="line">
            <a:avLst/>
          </a:prstGeom>
          <a:noFill/>
          <a:ln w="25400" cap="flat">
            <a:solidFill>
              <a:srgbClr val="0C4F91">
                <a:alpha val="75000"/>
              </a:srgbClr>
            </a:solidFill>
            <a:prstDash val="solid"/>
            <a:miter lim="400000"/>
          </a:ln>
          <a:effectLst/>
          <a:sp3d/>
        </p:spPr>
        <p:style>
          <a:lnRef idx="0">
            <a:scrgbClr r="0" g="0" b="0"/>
          </a:lnRef>
          <a:fillRef idx="0">
            <a:scrgbClr r="0" g="0" b="0"/>
          </a:fillRef>
          <a:effectRef idx="0">
            <a:scrgbClr r="0" g="0" b="0"/>
          </a:effectRef>
          <a:fontRef idx="none"/>
        </p:style>
      </p:cxnSp>
      <p:cxnSp>
        <p:nvCxnSpPr>
          <p:cNvPr id="35" name="Straight Connector 34">
            <a:extLst>
              <a:ext uri="{FF2B5EF4-FFF2-40B4-BE49-F238E27FC236}">
                <a16:creationId xmlns:a16="http://schemas.microsoft.com/office/drawing/2014/main" id="{92250FC2-DE99-4A2D-8FE9-7831926D7116}"/>
              </a:ext>
            </a:extLst>
          </p:cNvPr>
          <p:cNvCxnSpPr>
            <a:cxnSpLocks/>
          </p:cNvCxnSpPr>
          <p:nvPr/>
        </p:nvCxnSpPr>
        <p:spPr>
          <a:xfrm rot="5400000">
            <a:off x="7563369" y="7492132"/>
            <a:ext cx="9227445" cy="0"/>
          </a:xfrm>
          <a:prstGeom prst="line">
            <a:avLst/>
          </a:prstGeom>
          <a:noFill/>
          <a:ln w="25400" cap="flat">
            <a:solidFill>
              <a:srgbClr val="0C4F91">
                <a:alpha val="75000"/>
              </a:srgbClr>
            </a:solidFill>
            <a:prstDash val="solid"/>
            <a:miter lim="400000"/>
          </a:ln>
          <a:effectLst/>
          <a:sp3d/>
        </p:spPr>
        <p:style>
          <a:lnRef idx="0">
            <a:scrgbClr r="0" g="0" b="0"/>
          </a:lnRef>
          <a:fillRef idx="0">
            <a:scrgbClr r="0" g="0" b="0"/>
          </a:fillRef>
          <a:effectRef idx="0">
            <a:scrgbClr r="0" g="0" b="0"/>
          </a:effectRef>
          <a:fontRef idx="none"/>
        </p:style>
      </p:cxnSp>
      <p:cxnSp>
        <p:nvCxnSpPr>
          <p:cNvPr id="36" name="Straight Connector 35">
            <a:extLst>
              <a:ext uri="{FF2B5EF4-FFF2-40B4-BE49-F238E27FC236}">
                <a16:creationId xmlns:a16="http://schemas.microsoft.com/office/drawing/2014/main" id="{CAAFAAA7-B2B8-4572-9756-74DFF070D5A3}"/>
              </a:ext>
            </a:extLst>
          </p:cNvPr>
          <p:cNvCxnSpPr>
            <a:cxnSpLocks/>
          </p:cNvCxnSpPr>
          <p:nvPr/>
        </p:nvCxnSpPr>
        <p:spPr>
          <a:xfrm rot="5400000">
            <a:off x="13080027" y="7492132"/>
            <a:ext cx="9227445" cy="0"/>
          </a:xfrm>
          <a:prstGeom prst="line">
            <a:avLst/>
          </a:prstGeom>
          <a:noFill/>
          <a:ln w="25400" cap="flat">
            <a:solidFill>
              <a:srgbClr val="0C4F91">
                <a:alpha val="75000"/>
              </a:srgbClr>
            </a:solidFill>
            <a:prstDash val="solid"/>
            <a:miter lim="400000"/>
          </a:ln>
          <a:effectLst/>
          <a:sp3d/>
        </p:spPr>
        <p:style>
          <a:lnRef idx="0">
            <a:scrgbClr r="0" g="0" b="0"/>
          </a:lnRef>
          <a:fillRef idx="0">
            <a:scrgbClr r="0" g="0" b="0"/>
          </a:fillRef>
          <a:effectRef idx="0">
            <a:scrgbClr r="0" g="0" b="0"/>
          </a:effectRef>
          <a:fontRef idx="none"/>
        </p:style>
      </p:cxnSp>
      <p:sp>
        <p:nvSpPr>
          <p:cNvPr id="2" name="_Page_Number">
            <a:extLst>
              <a:ext uri="{FF2B5EF4-FFF2-40B4-BE49-F238E27FC236}">
                <a16:creationId xmlns:a16="http://schemas.microsoft.com/office/drawing/2014/main" id="{4B0290BE-9492-46C5-174A-4AE0467B558D}"/>
              </a:ext>
            </a:extLst>
          </p:cNvPr>
          <p:cNvSpPr txBox="1"/>
          <p:nvPr/>
        </p:nvSpPr>
        <p:spPr>
          <a:xfrm>
            <a:off x="23258183" y="12851388"/>
            <a:ext cx="525785" cy="471924"/>
          </a:xfrm>
          <a:prstGeom prst="rect">
            <a:avLst/>
          </a:prstGeom>
          <a:ln w="12700">
            <a:miter lim="400000"/>
          </a:ln>
        </p:spPr>
        <p:txBody>
          <a:bodyPr wrap="square" lIns="50800" tIns="50800" rIns="50800" bIns="50800">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2400">
                <a:solidFill>
                  <a:schemeClr val="accent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C4F91"/>
                </a:solidFill>
                <a:effectLst/>
                <a:uLnTx/>
                <a:uFillTx/>
                <a:latin typeface="Gill Sans"/>
                <a:sym typeface="Gill Sans"/>
              </a:rPr>
              <a:t>19</a:t>
            </a:r>
          </a:p>
        </p:txBody>
      </p:sp>
      <p:sp>
        <p:nvSpPr>
          <p:cNvPr id="4" name="Title 3">
            <a:extLst>
              <a:ext uri="{FF2B5EF4-FFF2-40B4-BE49-F238E27FC236}">
                <a16:creationId xmlns:a16="http://schemas.microsoft.com/office/drawing/2014/main" id="{11001CAE-AC3B-827E-A6F8-AD9109B9E3C3}"/>
              </a:ext>
            </a:extLst>
          </p:cNvPr>
          <p:cNvSpPr>
            <a:spLocks noGrp="1"/>
          </p:cNvSpPr>
          <p:nvPr>
            <p:ph type="title"/>
          </p:nvPr>
        </p:nvSpPr>
        <p:spPr>
          <a:xfrm>
            <a:off x="-14908" y="-37727"/>
            <a:ext cx="24383998" cy="1877757"/>
          </a:xfrm>
          <a:solidFill>
            <a:schemeClr val="accent2"/>
          </a:solidFill>
        </p:spPr>
        <p:txBody>
          <a:bodyPr/>
          <a:lstStyle/>
          <a:p>
            <a:r>
              <a:rPr lang="en-US" dirty="0">
                <a:solidFill>
                  <a:schemeClr val="bg1"/>
                </a:solidFill>
                <a:latin typeface="+mj-lt"/>
              </a:rPr>
              <a:t> Our Capital Allocation Priorities</a:t>
            </a:r>
          </a:p>
        </p:txBody>
      </p:sp>
    </p:spTree>
    <p:custDataLst>
      <p:tags r:id="rId1"/>
    </p:custDataLst>
    <p:extLst>
      <p:ext uri="{BB962C8B-B14F-4D97-AF65-F5344CB8AC3E}">
        <p14:creationId xmlns:p14="http://schemas.microsoft.com/office/powerpoint/2010/main" val="210248766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NOPAGENUMBER" val="True"/>
</p:tagLst>
</file>

<file path=ppt/tags/tag10.xml><?xml version="1.0" encoding="utf-8"?>
<p:tagLst xmlns:a="http://schemas.openxmlformats.org/drawingml/2006/main" xmlns:r="http://schemas.openxmlformats.org/officeDocument/2006/relationships" xmlns:p="http://schemas.openxmlformats.org/presentationml/2006/main">
  <p:tag name="NOPAGENUMBER" val="True"/>
</p:tagLst>
</file>

<file path=ppt/tags/tag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3.xml><?xml version="1.0" encoding="utf-8"?>
<p:tagLst xmlns:a="http://schemas.openxmlformats.org/drawingml/2006/main" xmlns:r="http://schemas.openxmlformats.org/officeDocument/2006/relationships" xmlns:p="http://schemas.openxmlformats.org/presentationml/2006/main">
  <p:tag name="NOPAGENUMBER" val="True"/>
</p:tagLst>
</file>

<file path=ppt/tags/tag4.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Infra Solutions Model_v2020.11.10 1100.xlsx&quot; Path=&quot;\\evercore.local\DFS\Advisory\NY\Industrials\Clients\AZZ\Project Metal\03. Analysis\01. Model&quot; Landmark=&quot;_bdm.cb53f23834f74dfd9b1cf335b1f325fa.edm&quot; LMFriendly=&quot;Auto-generated range name&quot; SheetSlideName=&quot;_bdm.720b7bab07a94cd48ff73e1e6f739a2c.edm&quot; Address=&quot;'Reconciliation'!C4:G15&quot; AddrAdjusted=&quot;'Reconciliation'!C4:C5&quot; LastUpdate=&quot;2020.11.10:12.58.10&quot; FileDesc=&quot;Infra Solutions Model_v2020.11.10 1100.xlsx&quot; Text=&quot;&quot; Value=&quot;&quot; Inst=&quot;0&quot; SBR=&quot;False&quot; SBC=&quot;False&quot; DestType=&quot;1&quot; HeaderRows=&quot;0&quot; TableRowIndex=&quot;0&quot; TableColIndex=&quot;0&quot; /&gt;&#10;&lt;/Data&gt;"/>
  <p:tag name="STRETCHHEIGHT" val="False"/>
</p:tagLst>
</file>

<file path=ppt/tags/tag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Infra Solutions Model_v2020.11.10 1100.xlsx&quot; Path=&quot;\\evercore.local\DFS\Advisory\NY\Industrials\Clients\AZZ\Project Metal\03. Analysis\01. Model&quot; Landmark=&quot;_bdm.c9ba1d3545da4ca4886b3ce37b2f02bb.edm&quot; LMFriendly=&quot;Auto-generated range name&quot; SheetSlideName=&quot;_bdm.720b7bab07a94cd48ff73e1e6f739a2c.edm&quot; Address=&quot;'Reconciliation'!C17:G28&quot; AddrAdjusted=&quot;'Reconciliation'!C17:C18&quot; LastUpdate=&quot;2020.11.10:13.18.34&quot; FileDesc=&quot;Infra Solutions Model_v2020.11.10 1100.xlsx&quot; Text=&quot;&quot; Value=&quot;&quot; Inst=&quot;0&quot; SBR=&quot;False&quot; SBC=&quot;False&quot; DestType=&quot;1&quot; HeaderRows=&quot;0&quot; TableRowIndex=&quot;0&quot; TableColIndex=&quot;0&quot; /&gt;&#10;&lt;/Data&gt;"/>
  <p:tag name="STRETCHHEIGHT" val="False"/>
</p:tagLst>
</file>

<file path=ppt/tags/tag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Infra Solutions Model_v2020.11.10 1100.xlsx&quot; Path=&quot;\\evercore.local\DFS\Advisory\NY\Industrials\Clients\AZZ\Project Metal\03. Analysis\01. Model&quot; Landmark=&quot;_bdm.ef0c962ea2394e59b73eb441ba13b591.edm&quot; LMFriendly=&quot;Auto-generated range name&quot; SheetSlideName=&quot;_bdm.720b7bab07a94cd48ff73e1e6f739a2c.edm&quot; Address=&quot;'Reconciliation'!C30:G42&quot; AddrAdjusted=&quot;'Reconciliation'!C30:C31&quot; LastUpdate=&quot;2020.11.10:12.58.23&quot; FileDesc=&quot;Infra Solutions Model_v2020.11.10 1100.xlsx&quot; Text=&quot;&quot; Value=&quot;&quot; Inst=&quot;0&quot; SBR=&quot;False&quot; SBC=&quot;False&quot; DestType=&quot;1&quot; HeaderRows=&quot;0&quot; TableRowIndex=&quot;0&quot; TableColIndex=&quot;0&quot; /&gt;&#10;&lt;/Data&gt;"/>
  <p:tag name="STRETCHHEIGHT" val="False"/>
</p:tagLst>
</file>

<file path=ppt/tags/tag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Infra Solutions Model_v2020.11.10 1100.xlsx&quot; Path=&quot;\\evercore.local\DFS\Advisory\NY\Industrials\Clients\AZZ\Project Metal\03. Analysis\01. Model&quot; Landmark=&quot;_bdm.e06850a774614504a5f3f8cedee4b4bf.edm&quot; LMFriendly=&quot;Auto-generated range name&quot; SheetSlideName=&quot;_bdm.720b7bab07a94cd48ff73e1e6f739a2c.edm&quot; Address=&quot;'Reconciliation'!C44:G56&quot; AddrAdjusted=&quot;'Reconciliation'!C44:C45&quot; LastUpdate=&quot;2020.11.10:12.58.24&quot; FileDesc=&quot;Infra Solutions Model_v2020.11.10 1100.xlsx&quot; Text=&quot;&quot; Value=&quot;&quot; Inst=&quot;0&quot; SBR=&quot;False&quot; SBC=&quot;False&quot; DestType=&quot;1&quot; HeaderRows=&quot;0&quot; TableRowIndex=&quot;0&quot; TableColIndex=&quot;0&quot; /&gt;&#10;&lt;/Data&gt;"/>
  <p:tag name="STRETCHHEIGHT" val="False"/>
</p:tagLst>
</file>

<file path=ppt/tags/tag8.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Infra Solutions Model_v2021.05.02 2145.xlsx&quot; Path=&quot;\\evercore.local\DFS\Advisory\NY\Industrials\Clients\AZZ\Project Metal\03. Analysis\01. Model&quot; Landmark=&quot;_bdm.393ec8fc94fc4b738f0109a19022b8a3.edm&quot; LMFriendly=&quot;Auto-generated range name&quot; SheetSlideName=&quot;_bdm.1b2d481bb1f04a508517cf25e502d556.edm&quot; Address=&quot;'Reconciliation'!C59:G70&quot; AddrAdjusted=&quot;'Reconciliation'!C59:C60&quot; LastUpdate=&quot;2021.05.02:21.53.32&quot; FileDesc=&quot;Infra Solutions Model_v2021.05.02 2145.xlsx&quot; Text=&quot;&quot; Value=&quot;&quot; Inst=&quot;0&quot; SBR=&quot;False&quot; SBC=&quot;False&quot; DestType=&quot;1&quot; HeaderRows=&quot;0&quot; TableRowIndex=&quot;0&quot; TableColIndex=&quot;0&quot; /&gt;&#10;&lt;/Data&gt;"/>
  <p:tag name="STRETCHHEIGHT" val="False"/>
</p:tagLst>
</file>

<file path=ppt/tags/tag9.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1&quot; FileUID=&quot;&quot; FileName=&quot;Reconciliation 2022.12.01 1751.xlsx&quot; Path=&quot;\\evercore.local\DFS\Advisory\NY\Industrials\Clients\AZZ\Project Alamo\05. From AZZ\2022.12.1 Strategy and Governance Deck\Revised Slide&quot; Landmark=&quot;_bdm.195cdcf587184ee1b8356c6a1098717e.edm&quot; LMFriendly=&quot;Auto-generated range name&quot; SheetSlideName=&quot;_bdm.1b2d481bb1f04a508517cf25e502d556.edm&quot; Address=&quot;'Reconciliation'!C72:G83&quot; AddrAdjusted=&quot;'Reconciliation'!C72:C73&quot; LastUpdate=&quot;2022.12.04:18.28.45&quot; FileDesc=&quot;Reconciliation 2022.12.01 1751.xlsx&quot; Text=&quot;&quot; Value=&quot;&quot; Inst=&quot;0&quot; SBR=&quot;False&quot; SBC=&quot;False&quot; DestType=&quot;1&quot; HeaderRows=&quot;0&quot; TableRowIndex=&quot;0&quot; TableColIndex=&quot;0&quot; /&gt;&#10;&lt;/Data&gt;"/>
  <p:tag name="STRETCHHEIGHT" val="False"/>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63656A"/>
      </a:accent1>
      <a:accent2>
        <a:srgbClr val="799A05"/>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Gill Sans Light"/>
        <a:ea typeface="Gill Sans Light"/>
        <a:cs typeface="Gill Sans Light"/>
      </a:majorFont>
      <a:minorFont>
        <a:latin typeface="Gill Sans"/>
        <a:ea typeface="Gill Sans"/>
        <a:cs typeface="Gill Sans"/>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New_Template8">
  <a:themeElements>
    <a:clrScheme name="AZZ Colors">
      <a:dk1>
        <a:srgbClr val="000000"/>
      </a:dk1>
      <a:lt1>
        <a:srgbClr val="FFFFFF"/>
      </a:lt1>
      <a:dk2>
        <a:srgbClr val="5B5854"/>
      </a:dk2>
      <a:lt2>
        <a:srgbClr val="F7F8F9"/>
      </a:lt2>
      <a:accent1>
        <a:srgbClr val="7F7F7F"/>
      </a:accent1>
      <a:accent2>
        <a:srgbClr val="0C4F91"/>
      </a:accent2>
      <a:accent3>
        <a:srgbClr val="1B70B8"/>
      </a:accent3>
      <a:accent4>
        <a:srgbClr val="62AAE7"/>
      </a:accent4>
      <a:accent5>
        <a:srgbClr val="C87C6D"/>
      </a:accent5>
      <a:accent6>
        <a:srgbClr val="837B9A"/>
      </a:accent6>
      <a:hlink>
        <a:srgbClr val="0000FF"/>
      </a:hlink>
      <a:folHlink>
        <a:srgbClr val="FF00FF"/>
      </a:folHlink>
    </a:clrScheme>
    <a:fontScheme name="New_Template8">
      <a:majorFont>
        <a:latin typeface="Gill Sans Light"/>
        <a:ea typeface="Gill Sans Light"/>
        <a:cs typeface="Gill Sans Light"/>
      </a:majorFont>
      <a:minorFont>
        <a:latin typeface="Gill Sans"/>
        <a:ea typeface="Gill Sans"/>
        <a:cs typeface="Gill Sans"/>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63656A"/>
      </a:accent1>
      <a:accent2>
        <a:srgbClr val="799A05"/>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Gill Sans Light"/>
        <a:ea typeface="Gill Sans Light"/>
        <a:cs typeface="Gill Sans Light"/>
      </a:majorFont>
      <a:minorFont>
        <a:latin typeface="Gill Sans"/>
        <a:ea typeface="Gill Sans"/>
        <a:cs typeface="Gill Sans"/>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30942</TotalTime>
  <Words>4645</Words>
  <Application>Microsoft Office PowerPoint</Application>
  <PresentationFormat>Custom</PresentationFormat>
  <Paragraphs>582</Paragraphs>
  <Slides>29</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29</vt:i4>
      </vt:variant>
    </vt:vector>
  </HeadingPairs>
  <TitlesOfParts>
    <vt:vector size="42" baseType="lpstr">
      <vt:lpstr>Arial</vt:lpstr>
      <vt:lpstr>Avenir Next LT Pro</vt:lpstr>
      <vt:lpstr>Avenir Next LT Pro Demi</vt:lpstr>
      <vt:lpstr>Avenir Next LT Pro Light</vt:lpstr>
      <vt:lpstr>Calibri</vt:lpstr>
      <vt:lpstr>Gill Sans</vt:lpstr>
      <vt:lpstr>Gill Sans Light</vt:lpstr>
      <vt:lpstr>Gill Sans MT Std Light</vt:lpstr>
      <vt:lpstr>Gill Sans SemiBold</vt:lpstr>
      <vt:lpstr>Lucida Grande</vt:lpstr>
      <vt:lpstr>Wingdings</vt:lpstr>
      <vt:lpstr>New_Template8</vt:lpstr>
      <vt:lpstr>1_New_Template8</vt:lpstr>
      <vt:lpstr>AZZ Inc. Strategy and Governance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Our Capital Allocation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 and Additional Information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AZZ Inc. Strategy and Governance Update</dc:title>
  <dc:creator>David Nark</dc:creator>
  <cp:lastModifiedBy>David Nark</cp:lastModifiedBy>
  <cp:revision>1302</cp:revision>
  <cp:lastPrinted>2023-12-01T20:56:26Z</cp:lastPrinted>
  <dcterms:modified xsi:type="dcterms:W3CDTF">2024-02-06T20:10:18Z</dcterms:modified>
</cp:coreProperties>
</file>